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62" r:id="rId2"/>
    <p:sldId id="363" r:id="rId3"/>
    <p:sldId id="365" r:id="rId4"/>
    <p:sldId id="366" r:id="rId5"/>
    <p:sldId id="36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49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A342AF5-95B7-4F0A-BF38-539C574CD62D}" type="datetimeFigureOut">
              <a:rPr lang="en-AU" smtClean="0"/>
              <a:t>12/09/2022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2A172F-0D8F-4889-B360-48D9BCDE73A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05560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7995-9454-4F31-8D0F-413F5B1F015F}" type="datetimeFigureOut">
              <a:rPr lang="en-AU" smtClean="0"/>
              <a:pPr/>
              <a:t>12/09/2022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E0B19C-1304-4915-B2B0-4CB799F05902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67995-9454-4F31-8D0F-413F5B1F015F}" type="datetimeFigureOut">
              <a:rPr lang="en-AU" smtClean="0"/>
              <a:pPr/>
              <a:t>12/09/2022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0B19C-1304-4915-B2B0-4CB799F05902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1917" y="2420888"/>
            <a:ext cx="8229600" cy="2376264"/>
          </a:xfrm>
        </p:spPr>
        <p:txBody>
          <a:bodyPr>
            <a:normAutofit fontScale="90000"/>
          </a:bodyPr>
          <a:lstStyle/>
          <a:p>
            <a:br>
              <a:rPr lang="en-AU" dirty="0"/>
            </a:br>
            <a:br>
              <a:rPr lang="en-AU" dirty="0"/>
            </a:br>
            <a:br>
              <a:rPr lang="en-AU" dirty="0"/>
            </a:br>
            <a:r>
              <a:rPr lang="en-AU" dirty="0"/>
              <a:t>Monumental Masons Registration System</a:t>
            </a:r>
            <a:br>
              <a:rPr lang="en-AU" dirty="0"/>
            </a:br>
            <a:br>
              <a:rPr lang="en-AU" dirty="0"/>
            </a:br>
            <a:br>
              <a:rPr lang="en-AU" dirty="0"/>
            </a:br>
            <a:r>
              <a:rPr lang="en-AU" sz="3600" dirty="0"/>
              <a:t>Michael Rusby</a:t>
            </a:r>
            <a:br>
              <a:rPr lang="en-AU" sz="3600" dirty="0"/>
            </a:br>
            <a:endParaRPr lang="en-AU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06" y="72244"/>
            <a:ext cx="11732821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5606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94E1D-3E4E-46FE-B833-B931C7AF9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45792-E33F-41F2-97B9-06799045C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236789"/>
            <a:ext cx="8229600" cy="38893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AU" b="1" dirty="0"/>
          </a:p>
          <a:p>
            <a:pPr marL="0" indent="0">
              <a:buNone/>
            </a:pPr>
            <a:r>
              <a:rPr lang="en-AU" b="1" dirty="0"/>
              <a:t>Monumental Mason Licencing System - Background</a:t>
            </a:r>
          </a:p>
          <a:p>
            <a:pPr algn="just"/>
            <a:r>
              <a:rPr lang="en-AU" dirty="0"/>
              <a:t>Ceased operation in July 2019</a:t>
            </a:r>
          </a:p>
          <a:p>
            <a:pPr algn="just"/>
            <a:r>
              <a:rPr lang="en-AU" dirty="0"/>
              <a:t>Member question – ability under fair trading laws to request/restrict monumental masons to be licenced (through CCASA) to undertake work in cemeteries.</a:t>
            </a:r>
          </a:p>
          <a:p>
            <a:pPr algn="just"/>
            <a:r>
              <a:rPr lang="en-AU" dirty="0"/>
              <a:t>Legal opinion obtained in June 2019 – confirming that restricting Interment Right Holders to only use monumental masons licenced through CCASA is likely to be prohibited under the </a:t>
            </a:r>
            <a:r>
              <a:rPr lang="en-AU" i="1" dirty="0"/>
              <a:t>Competition and Consumer Act 2010.</a:t>
            </a:r>
            <a:endParaRPr lang="en-AU" dirty="0"/>
          </a:p>
          <a:p>
            <a:pPr algn="just"/>
            <a:endParaRPr lang="en-AU" dirty="0"/>
          </a:p>
          <a:p>
            <a:pPr marL="0" indent="0" algn="just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EB379AF-F2DC-454D-9C8E-AF76EBA44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30" y="116632"/>
            <a:ext cx="11863449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56440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94E1D-3E4E-46FE-B833-B931C7AF9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45792-E33F-41F2-97B9-06799045C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236789"/>
            <a:ext cx="8229600" cy="388937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AU" u="sng" dirty="0"/>
          </a:p>
          <a:p>
            <a:pPr marL="0" indent="0">
              <a:buNone/>
            </a:pPr>
            <a:r>
              <a:rPr lang="en-AU" b="1" u="sng" dirty="0"/>
              <a:t>Monumental Mason Registration System</a:t>
            </a:r>
          </a:p>
          <a:p>
            <a:r>
              <a:rPr lang="en-AU" dirty="0"/>
              <a:t>Depository for the placement of required documents</a:t>
            </a:r>
          </a:p>
          <a:p>
            <a:r>
              <a:rPr lang="en-AU" dirty="0"/>
              <a:t>Registered monumental masons</a:t>
            </a:r>
          </a:p>
          <a:p>
            <a:r>
              <a:rPr lang="en-AU" dirty="0"/>
              <a:t>Access to the depository through the CCASA website – restricted access to CCASA members only (member log-on &amp; pass word)</a:t>
            </a:r>
          </a:p>
          <a:p>
            <a:r>
              <a:rPr lang="en-AU" dirty="0"/>
              <a:t>CCASA Website – required upgrade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b="1" u="sng" dirty="0"/>
              <a:t>Expression of Interest</a:t>
            </a:r>
            <a:endParaRPr lang="en-AU" b="1" dirty="0"/>
          </a:p>
          <a:p>
            <a:pPr algn="just"/>
            <a:r>
              <a:rPr lang="en-AU" dirty="0"/>
              <a:t>Monumental Masons</a:t>
            </a:r>
          </a:p>
          <a:p>
            <a:pPr algn="just"/>
            <a:r>
              <a:rPr lang="en-AU" dirty="0"/>
              <a:t>Members</a:t>
            </a:r>
          </a:p>
          <a:p>
            <a:pPr algn="just"/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EB379AF-F2DC-454D-9C8E-AF76EBA44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30" y="116632"/>
            <a:ext cx="11863449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873026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94E1D-3E4E-46FE-B833-B931C7AF90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245792-E33F-41F2-97B9-06799045CD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2236789"/>
            <a:ext cx="8229600" cy="38893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AU" u="sng" dirty="0"/>
          </a:p>
          <a:p>
            <a:pPr marL="0" indent="0">
              <a:buNone/>
            </a:pPr>
            <a:r>
              <a:rPr lang="en-AU" dirty="0"/>
              <a:t>Unfortunately an agreement between CCASA and the MMASA has not been reached.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algn="just"/>
            <a:endParaRPr lang="en-AU" dirty="0"/>
          </a:p>
          <a:p>
            <a:pPr marL="0" indent="0">
              <a:buNone/>
            </a:pPr>
            <a:endParaRPr lang="en-AU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AEB379AF-F2DC-454D-9C8E-AF76EBA44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30" y="116632"/>
            <a:ext cx="11863449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964800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5013" y="2276873"/>
            <a:ext cx="11245931" cy="4306489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endParaRPr lang="en-AU" sz="3800" b="1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en-AU" sz="3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Required Documentation</a:t>
            </a:r>
          </a:p>
          <a:p>
            <a:endParaRPr lang="en-AU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en-AU" sz="3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Details of company name and key personnel (PCBU); </a:t>
            </a:r>
          </a:p>
          <a:p>
            <a:r>
              <a:rPr lang="en-AU" sz="3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The names of the Officers as defined by the WHS Act 2012; </a:t>
            </a:r>
          </a:p>
          <a:p>
            <a:r>
              <a:rPr lang="en-AU" sz="3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Copies of current public liability insurance for $20M; </a:t>
            </a:r>
          </a:p>
          <a:p>
            <a:r>
              <a:rPr lang="en-AU" sz="3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Copies of current Workcover Certificate; </a:t>
            </a:r>
          </a:p>
          <a:p>
            <a:r>
              <a:rPr lang="en-AU" sz="3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Full name of each employee who will possibly work in cemeteries; </a:t>
            </a:r>
          </a:p>
          <a:p>
            <a:r>
              <a:rPr lang="en-AU" sz="3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Copies of white cards for all employees who will possibly work in cemeteries; </a:t>
            </a:r>
          </a:p>
          <a:p>
            <a:r>
              <a:rPr lang="en-AU" sz="3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Copies of certification of load shifting equipment i.e. truck mounted cranes. </a:t>
            </a:r>
          </a:p>
          <a:p>
            <a:r>
              <a:rPr lang="en-AU" sz="3400" dirty="0">
                <a:solidFill>
                  <a:srgbClr val="000000"/>
                </a:solidFill>
                <a:latin typeface="Calibri" panose="020F0502020204030204" pitchFamily="34" charset="0"/>
              </a:rPr>
              <a:t>Copies of relevant Safe Work Instructions/Safe Work Method Statements/Job safety Analysis</a:t>
            </a:r>
            <a:endParaRPr lang="en-AU" sz="3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endParaRPr lang="en-A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756" y="116632"/>
            <a:ext cx="11839699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6177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</TotalTime>
  <Words>242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   Monumental Masons Registration System   Michael Rusby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2021 Information Forum and AGM</dc:title>
  <dc:creator>Valda Baker-Wells</dc:creator>
  <cp:lastModifiedBy>Valda Baker-Wells</cp:lastModifiedBy>
  <cp:revision>8</cp:revision>
  <dcterms:created xsi:type="dcterms:W3CDTF">2021-05-06T11:14:27Z</dcterms:created>
  <dcterms:modified xsi:type="dcterms:W3CDTF">2022-09-12T00:48:37Z</dcterms:modified>
</cp:coreProperties>
</file>