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  <p:sldMasterId id="2147483648" r:id="rId2"/>
    <p:sldMasterId id="2147483743" r:id="rId3"/>
    <p:sldMasterId id="2147483668" r:id="rId4"/>
    <p:sldMasterId id="2147483753" r:id="rId5"/>
    <p:sldMasterId id="2147483678" r:id="rId6"/>
    <p:sldMasterId id="2147483733" r:id="rId7"/>
    <p:sldMasterId id="2147483688" r:id="rId8"/>
    <p:sldMasterId id="2147483718" r:id="rId9"/>
  </p:sldMasterIdLst>
  <p:notesMasterIdLst>
    <p:notesMasterId r:id="rId30"/>
  </p:notesMasterIdLst>
  <p:handoutMasterIdLst>
    <p:handoutMasterId r:id="rId31"/>
  </p:handoutMasterIdLst>
  <p:sldIdLst>
    <p:sldId id="262" r:id="rId10"/>
    <p:sldId id="299" r:id="rId11"/>
    <p:sldId id="287" r:id="rId12"/>
    <p:sldId id="301" r:id="rId13"/>
    <p:sldId id="303" r:id="rId14"/>
    <p:sldId id="288" r:id="rId15"/>
    <p:sldId id="322" r:id="rId16"/>
    <p:sldId id="296" r:id="rId17"/>
    <p:sldId id="297" r:id="rId18"/>
    <p:sldId id="305" r:id="rId19"/>
    <p:sldId id="307" r:id="rId20"/>
    <p:sldId id="304" r:id="rId21"/>
    <p:sldId id="298" r:id="rId22"/>
    <p:sldId id="317" r:id="rId23"/>
    <p:sldId id="286" r:id="rId24"/>
    <p:sldId id="309" r:id="rId25"/>
    <p:sldId id="321" r:id="rId26"/>
    <p:sldId id="320" r:id="rId27"/>
    <p:sldId id="311" r:id="rId28"/>
    <p:sldId id="310" r:id="rId29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n Silcock" initials="CS" lastIdx="5" clrIdx="0">
    <p:extLst>
      <p:ext uri="{19B8F6BF-5375-455C-9EA6-DF929625EA0E}">
        <p15:presenceInfo xmlns:p15="http://schemas.microsoft.com/office/powerpoint/2012/main" userId="S::Caron.Silcock@aca.sa.gov.au::504ad313-b4b0-40c3-a8af-028aad4fe1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276"/>
    <a:srgbClr val="22BFCF"/>
    <a:srgbClr val="006600"/>
    <a:srgbClr val="004600"/>
    <a:srgbClr val="008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77908" autoAdjust="0"/>
  </p:normalViewPr>
  <p:slideViewPr>
    <p:cSldViewPr snapToGrid="0">
      <p:cViewPr varScale="1">
        <p:scale>
          <a:sx n="53" d="100"/>
          <a:sy n="53" d="100"/>
        </p:scale>
        <p:origin x="916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400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4733CD-F317-4B0B-B147-0EED6C61D5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6579F2-EB1B-4930-ABF8-F119C10F91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1EAD7-D735-4DAB-BC08-48F42A6A1249}" type="datetimeFigureOut">
              <a:rPr lang="en-AU" smtClean="0"/>
              <a:t>12/09/2022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E92A9-6D6F-43E7-9118-C3A2C5FEC3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430FD-AA7C-4990-AAFE-3289A022AD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87022-63BB-4D32-A589-6891A31724E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7884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DCD4D-B8E8-45E3-AE4E-913DFDECBDF1}" type="datetimeFigureOut">
              <a:rPr lang="en-AU" smtClean="0"/>
              <a:t>12/09/2022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D6337-0EB7-4D83-9711-722B8F372D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988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1061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0720" y="4783306"/>
            <a:ext cx="5445760" cy="4147751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2602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4121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381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7511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6666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4450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921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4945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2559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2650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1410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0398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57413" y="9527616"/>
            <a:ext cx="2949787" cy="498692"/>
          </a:xfrm>
        </p:spPr>
        <p:txBody>
          <a:bodyPr/>
          <a:lstStyle/>
          <a:p>
            <a:fld id="{1E3D6337-0EB7-4D83-9711-722B8F372DB8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1947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0646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8549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3430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0045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7527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6337-0EB7-4D83-9711-722B8F372DB8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634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77C8531-5CE4-47D6-981A-F2A65ACE5049}"/>
              </a:ext>
            </a:extLst>
          </p:cNvPr>
          <p:cNvSpPr txBox="1">
            <a:spLocks/>
          </p:cNvSpPr>
          <p:nvPr userDrawn="1"/>
        </p:nvSpPr>
        <p:spPr>
          <a:xfrm>
            <a:off x="1524000" y="14652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Click to edit Master title style</a:t>
            </a:r>
            <a:endParaRPr lang="en-AU" dirty="0">
              <a:solidFill>
                <a:schemeClr val="accent2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E437ABC-B1F6-4ECB-8D5A-1BDF30F9CB5E}"/>
              </a:ext>
            </a:extLst>
          </p:cNvPr>
          <p:cNvSpPr txBox="1">
            <a:spLocks/>
          </p:cNvSpPr>
          <p:nvPr userDrawn="1"/>
        </p:nvSpPr>
        <p:spPr>
          <a:xfrm>
            <a:off x="1524000" y="39449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41ED811-33B4-4A2C-901D-2098EB7198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763" y="676443"/>
            <a:ext cx="5722473" cy="117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0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2D4D-AAF5-4AF0-A02D-8BC7F56A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7357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362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31E3-B87B-4BA3-9228-292F23F1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46196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E0A1E-33CB-49C2-AF90-987EDCD1F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0" y="10001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B897F-AE5E-476F-9C8C-252AEC362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1599" y="206216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1172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0CA3-D3A0-4C18-904D-2BC19CFA3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789827-06AF-4EA8-A616-7464EBD70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CBF98-7633-45D0-BD62-6DD00FA52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1600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4819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3C1D6-24F7-499A-B37C-62087241D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394C0-33D1-4B42-A95C-9F7DA0ADA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872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2821-BAE3-407F-A383-AC608705E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789BD-D17B-40E6-9946-4C982291A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42926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D6E86-CB47-43ED-A1D7-4435F834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9EB75-BD7B-45F5-808D-BA960AD5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600" y="456895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30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8F4E-34A1-41B4-8EA4-7B48CF835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337A7-87D0-46DF-856D-F8736E195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145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57D19-6C46-4BAA-BD1A-C0DC4EDE0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45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3271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5E71C-9BED-47C1-BDB1-8E1C109C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7DA3-9C5B-4088-86B0-17153574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600" y="169068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2C571-825E-4003-88B8-95C945DFE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1600" y="2514600"/>
            <a:ext cx="5157787" cy="36845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F62CAF-F920-47DF-98B0-8A9A3156C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012" y="169068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461578-615B-479C-A2AF-6353838C4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012" y="2514600"/>
            <a:ext cx="5183188" cy="36845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1100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2D4D-AAF5-4AF0-A02D-8BC7F56A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15634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Backgroun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4EA42FA-C4EE-4663-927E-6FB4DD746DDE}"/>
              </a:ext>
            </a:extLst>
          </p:cNvPr>
          <p:cNvSpPr txBox="1">
            <a:spLocks/>
          </p:cNvSpPr>
          <p:nvPr userDrawn="1"/>
        </p:nvSpPr>
        <p:spPr>
          <a:xfrm>
            <a:off x="856648" y="1934679"/>
            <a:ext cx="6718433" cy="130208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tx2"/>
                </a:solidFill>
              </a:rPr>
              <a:t>Primary Title</a:t>
            </a:r>
            <a:endParaRPr lang="en-AU" sz="4400" dirty="0">
              <a:solidFill>
                <a:schemeClr val="tx2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9E3B389-1E46-40E0-9B5D-C7B258F595EB}"/>
              </a:ext>
            </a:extLst>
          </p:cNvPr>
          <p:cNvSpPr txBox="1">
            <a:spLocks/>
          </p:cNvSpPr>
          <p:nvPr userDrawn="1"/>
        </p:nvSpPr>
        <p:spPr>
          <a:xfrm>
            <a:off x="856648" y="3328838"/>
            <a:ext cx="6891689" cy="8292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2"/>
                </a:solidFill>
              </a:rPr>
              <a:t>Secondary Title</a:t>
            </a:r>
            <a:endParaRPr lang="en-AU" dirty="0">
              <a:solidFill>
                <a:schemeClr val="accent2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E442B25-3019-4D07-8B34-AB4B246A63E6}"/>
              </a:ext>
            </a:extLst>
          </p:cNvPr>
          <p:cNvSpPr txBox="1">
            <a:spLocks/>
          </p:cNvSpPr>
          <p:nvPr userDrawn="1"/>
        </p:nvSpPr>
        <p:spPr>
          <a:xfrm>
            <a:off x="856649" y="4250191"/>
            <a:ext cx="5239352" cy="63944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Date/Name</a:t>
            </a:r>
            <a:endParaRPr lang="en-A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1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085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31E3-B87B-4BA3-9228-292F23F1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46196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E0A1E-33CB-49C2-AF90-987EDCD1F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0" y="10001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>
              <a:defRPr sz="2800">
                <a:solidFill>
                  <a:schemeClr val="accent2"/>
                </a:solidFill>
              </a:defRPr>
            </a:lvl2pPr>
            <a:lvl3pPr>
              <a:defRPr sz="2400">
                <a:solidFill>
                  <a:schemeClr val="accent2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B897F-AE5E-476F-9C8C-252AEC362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1599" y="206216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0710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0CA3-D3A0-4C18-904D-2BC19CFA3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789827-06AF-4EA8-A616-7464EBD70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CBF98-7633-45D0-BD62-6DD00FA52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1600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2358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3C1D6-24F7-499A-B37C-62087241D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394C0-33D1-4B42-A95C-9F7DA0ADA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8531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2821-BAE3-407F-A383-AC608705E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789BD-D17B-40E6-9946-4C982291A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3269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D6E86-CB47-43ED-A1D7-4435F834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9EB75-BD7B-45F5-808D-BA960AD5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600" y="456895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4553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8F4E-34A1-41B4-8EA4-7B48CF835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337A7-87D0-46DF-856D-F8736E195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145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57D19-6C46-4BAA-BD1A-C0DC4EDE0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45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8662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5E71C-9BED-47C1-BDB1-8E1C109C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7DA3-9C5B-4088-86B0-17153574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600" y="169068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2C571-825E-4003-88B8-95C945DFE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1600" y="2514600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F62CAF-F920-47DF-98B0-8A9A3156C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012" y="169068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461578-615B-479C-A2AF-6353838C4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012" y="2514600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8903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2D4D-AAF5-4AF0-A02D-8BC7F56A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85574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63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A3A5BC6-DABF-454E-AC16-D9A924079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83"/>
          <a:stretch/>
        </p:blipFill>
        <p:spPr>
          <a:xfrm>
            <a:off x="610" y="3907856"/>
            <a:ext cx="12190780" cy="29501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D7A0E36-74B9-4096-970E-E8305A419D81}"/>
              </a:ext>
            </a:extLst>
          </p:cNvPr>
          <p:cNvSpPr txBox="1">
            <a:spLocks/>
          </p:cNvSpPr>
          <p:nvPr userDrawn="1"/>
        </p:nvSpPr>
        <p:spPr>
          <a:xfrm>
            <a:off x="4411578" y="4265162"/>
            <a:ext cx="7032860" cy="90627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tx2"/>
                </a:solidFill>
              </a:rPr>
              <a:t>Click to edit Master title style</a:t>
            </a:r>
            <a:endParaRPr lang="en-AU" sz="4400" dirty="0">
              <a:solidFill>
                <a:schemeClr val="tx2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A75AFE7-8F7E-48E6-BA21-85CD60D5040B}"/>
              </a:ext>
            </a:extLst>
          </p:cNvPr>
          <p:cNvSpPr txBox="1">
            <a:spLocks/>
          </p:cNvSpPr>
          <p:nvPr userDrawn="1"/>
        </p:nvSpPr>
        <p:spPr>
          <a:xfrm>
            <a:off x="4411578" y="5311642"/>
            <a:ext cx="5637197" cy="9062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2"/>
                </a:solidFill>
              </a:rPr>
              <a:t>Secondary Title</a:t>
            </a:r>
            <a:endParaRPr lang="en-A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9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31E3-B87B-4BA3-9228-292F23F1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46196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E0A1E-33CB-49C2-AF90-987EDCD1F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0" y="10001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B897F-AE5E-476F-9C8C-252AEC362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1599" y="206216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06311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0CA3-D3A0-4C18-904D-2BC19CFA3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789827-06AF-4EA8-A616-7464EBD70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CBF98-7633-45D0-BD62-6DD00FA52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1600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6375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3C1D6-24F7-499A-B37C-62087241D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394C0-33D1-4B42-A95C-9F7DA0ADA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5653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2821-BAE3-407F-A383-AC608705E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789BD-D17B-40E6-9946-4C982291A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2422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D6E86-CB47-43ED-A1D7-4435F834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9EB75-BD7B-45F5-808D-BA960AD5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600" y="456895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00103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8F4E-34A1-41B4-8EA4-7B48CF835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337A7-87D0-46DF-856D-F8736E195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145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57D19-6C46-4BAA-BD1A-C0DC4EDE0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45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9261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5E71C-9BED-47C1-BDB1-8E1C109C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7DA3-9C5B-4088-86B0-17153574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600" y="169068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2C571-825E-4003-88B8-95C945DFE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1600" y="2514600"/>
            <a:ext cx="5157787" cy="36845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F62CAF-F920-47DF-98B0-8A9A3156C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012" y="169068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461578-615B-479C-A2AF-6353838C4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012" y="2514600"/>
            <a:ext cx="5183188" cy="36845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40581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2D4D-AAF5-4AF0-A02D-8BC7F56A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5801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49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31E3-B87B-4BA3-9228-292F23F1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46196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E0A1E-33CB-49C2-AF90-987EDCD1F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0" y="10001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>
              <a:defRPr sz="2800">
                <a:solidFill>
                  <a:schemeClr val="accent2"/>
                </a:solidFill>
              </a:defRPr>
            </a:lvl2pPr>
            <a:lvl3pPr>
              <a:defRPr sz="2400">
                <a:solidFill>
                  <a:schemeClr val="accent2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B897F-AE5E-476F-9C8C-252AEC362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1599" y="206216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6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009D3F4F-EE35-4ECB-9331-136C379BA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36"/>
          <a:stretch/>
        </p:blipFill>
        <p:spPr>
          <a:xfrm>
            <a:off x="-610" y="-1"/>
            <a:ext cx="12192000" cy="5573028"/>
          </a:xfrm>
          <a:prstGeom prst="rect">
            <a:avLst/>
          </a:prstGeom>
        </p:spPr>
      </p:pic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43A4641-684D-478F-BC33-4F33F1DB4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6"/>
          <a:stretch/>
        </p:blipFill>
        <p:spPr>
          <a:xfrm>
            <a:off x="610" y="2637322"/>
            <a:ext cx="12190780" cy="42206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1B5A86-9CE2-4922-AA62-945D0371C6C0}"/>
              </a:ext>
            </a:extLst>
          </p:cNvPr>
          <p:cNvSpPr txBox="1">
            <a:spLocks/>
          </p:cNvSpPr>
          <p:nvPr userDrawn="1"/>
        </p:nvSpPr>
        <p:spPr>
          <a:xfrm>
            <a:off x="895148" y="3012707"/>
            <a:ext cx="6785812" cy="83691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tx2"/>
                </a:solidFill>
              </a:rPr>
              <a:t>Thank You</a:t>
            </a:r>
            <a:endParaRPr lang="en-AU" sz="4400" dirty="0">
              <a:solidFill>
                <a:schemeClr val="tx2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4F5BFD0-F160-45C4-86DC-67BB2B1D7E98}"/>
              </a:ext>
            </a:extLst>
          </p:cNvPr>
          <p:cNvSpPr txBox="1">
            <a:spLocks/>
          </p:cNvSpPr>
          <p:nvPr userDrawn="1"/>
        </p:nvSpPr>
        <p:spPr>
          <a:xfrm>
            <a:off x="895148" y="4225006"/>
            <a:ext cx="5637197" cy="161770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accent2"/>
                </a:solidFill>
              </a:rPr>
              <a:t>Employee Name</a:t>
            </a:r>
          </a:p>
          <a:p>
            <a:pPr algn="l"/>
            <a:endParaRPr lang="en-US" b="1" dirty="0">
              <a:solidFill>
                <a:schemeClr val="accent2"/>
              </a:solidFill>
            </a:endParaRPr>
          </a:p>
          <a:p>
            <a:pPr algn="l"/>
            <a:r>
              <a:rPr lang="en-US" b="1" dirty="0">
                <a:solidFill>
                  <a:schemeClr val="accent2"/>
                </a:solidFill>
              </a:rPr>
              <a:t>P: </a:t>
            </a:r>
            <a:r>
              <a:rPr lang="en-US" dirty="0">
                <a:solidFill>
                  <a:schemeClr val="accent2"/>
                </a:solidFill>
              </a:rPr>
              <a:t>8139 7400</a:t>
            </a:r>
          </a:p>
          <a:p>
            <a:pPr algn="l"/>
            <a:r>
              <a:rPr lang="en-US" b="1" dirty="0">
                <a:solidFill>
                  <a:schemeClr val="accent2"/>
                </a:solidFill>
              </a:rPr>
              <a:t>E: </a:t>
            </a:r>
            <a:r>
              <a:rPr lang="en-US" dirty="0">
                <a:solidFill>
                  <a:schemeClr val="accent2"/>
                </a:solidFill>
              </a:rPr>
              <a:t>enquiries@aca.sa.gov.au</a:t>
            </a:r>
            <a:endParaRPr lang="en-A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13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0CA3-D3A0-4C18-904D-2BC19CFA3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789827-06AF-4EA8-A616-7464EBD70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CBF98-7633-45D0-BD62-6DD00FA52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1600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054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3C1D6-24F7-499A-B37C-62087241D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394C0-33D1-4B42-A95C-9F7DA0ADA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3507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2821-BAE3-407F-A383-AC608705E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789BD-D17B-40E6-9946-4C982291A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9386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D6E86-CB47-43ED-A1D7-4435F834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9EB75-BD7B-45F5-808D-BA960AD5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600" y="456895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42026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8F4E-34A1-41B4-8EA4-7B48CF835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337A7-87D0-46DF-856D-F8736E195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145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57D19-6C46-4BAA-BD1A-C0DC4EDE0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45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99795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5E71C-9BED-47C1-BDB1-8E1C109C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7DA3-9C5B-4088-86B0-17153574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600" y="169068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2C571-825E-4003-88B8-95C945DFE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1600" y="2514600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F62CAF-F920-47DF-98B0-8A9A3156C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012" y="169068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461578-615B-479C-A2AF-6353838C4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012" y="2514600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30535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2D4D-AAF5-4AF0-A02D-8BC7F56A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10038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6958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31E3-B87B-4BA3-9228-292F23F1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46196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E0A1E-33CB-49C2-AF90-987EDCD1F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0" y="10001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B897F-AE5E-476F-9C8C-252AEC362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1599" y="206216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5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0CA3-D3A0-4C18-904D-2BC19CFA3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789827-06AF-4EA8-A616-7464EBD70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CBF98-7633-45D0-BD62-6DD00FA52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1600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852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3C1D6-24F7-499A-B37C-62087241D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394C0-33D1-4B42-A95C-9F7DA0ADA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0312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3C1D6-24F7-499A-B37C-62087241D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394C0-33D1-4B42-A95C-9F7DA0ADA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9882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2821-BAE3-407F-A383-AC608705E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789BD-D17B-40E6-9946-4C982291A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72634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D6E86-CB47-43ED-A1D7-4435F834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9EB75-BD7B-45F5-808D-BA960AD5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600" y="456895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19422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8F4E-34A1-41B4-8EA4-7B48CF835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337A7-87D0-46DF-856D-F8736E195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145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57D19-6C46-4BAA-BD1A-C0DC4EDE0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45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7930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5E71C-9BED-47C1-BDB1-8E1C109C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7DA3-9C5B-4088-86B0-17153574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600" y="169068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2C571-825E-4003-88B8-95C945DFE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1600" y="2514600"/>
            <a:ext cx="5157787" cy="36845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F62CAF-F920-47DF-98B0-8A9A3156C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012" y="169068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461578-615B-479C-A2AF-6353838C4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012" y="2514600"/>
            <a:ext cx="5183188" cy="36845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26938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2D4D-AAF5-4AF0-A02D-8BC7F56A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22727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837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31E3-B87B-4BA3-9228-292F23F1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46196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E0A1E-33CB-49C2-AF90-987EDCD1F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0" y="10001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>
              <a:defRPr sz="2800">
                <a:solidFill>
                  <a:schemeClr val="accent2"/>
                </a:solidFill>
              </a:defRPr>
            </a:lvl2pPr>
            <a:lvl3pPr>
              <a:defRPr sz="2400">
                <a:solidFill>
                  <a:schemeClr val="accent2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B897F-AE5E-476F-9C8C-252AEC362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1599" y="206216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1487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0CA3-D3A0-4C18-904D-2BC19CFA3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789827-06AF-4EA8-A616-7464EBD70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CBF98-7633-45D0-BD62-6DD00FA52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1600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42380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3C1D6-24F7-499A-B37C-62087241D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394C0-33D1-4B42-A95C-9F7DA0ADA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883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2821-BAE3-407F-A383-AC608705E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789BD-D17B-40E6-9946-4C982291A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68489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2821-BAE3-407F-A383-AC608705E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789BD-D17B-40E6-9946-4C982291A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67689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D6E86-CB47-43ED-A1D7-4435F834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9EB75-BD7B-45F5-808D-BA960AD5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600" y="456895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1881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8F4E-34A1-41B4-8EA4-7B48CF835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337A7-87D0-46DF-856D-F8736E195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145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57D19-6C46-4BAA-BD1A-C0DC4EDE0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45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63848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5E71C-9BED-47C1-BDB1-8E1C109C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7DA3-9C5B-4088-86B0-17153574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600" y="169068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2C571-825E-4003-88B8-95C945DFE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1600" y="2514600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F62CAF-F920-47DF-98B0-8A9A3156C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012" y="169068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461578-615B-479C-A2AF-6353838C4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012" y="2514600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46342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2D4D-AAF5-4AF0-A02D-8BC7F56A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506523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725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31E3-B87B-4BA3-9228-292F23F1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46196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E0A1E-33CB-49C2-AF90-987EDCD1F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0" y="10001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B897F-AE5E-476F-9C8C-252AEC362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1599" y="206216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05977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0CA3-D3A0-4C18-904D-2BC19CFA3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789827-06AF-4EA8-A616-7464EBD70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CBF98-7633-45D0-BD62-6DD00FA52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1600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43207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3C1D6-24F7-499A-B37C-62087241D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394C0-33D1-4B42-A95C-9F7DA0ADA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60620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2821-BAE3-407F-A383-AC608705E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789BD-D17B-40E6-9946-4C982291A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229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D6E86-CB47-43ED-A1D7-4435F834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9EB75-BD7B-45F5-808D-BA960AD5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600" y="456895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47253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D6E86-CB47-43ED-A1D7-4435F834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9EB75-BD7B-45F5-808D-BA960AD5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600" y="456895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90721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8F4E-34A1-41B4-8EA4-7B48CF835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337A7-87D0-46DF-856D-F8736E195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145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57D19-6C46-4BAA-BD1A-C0DC4EDE0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45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01571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5E71C-9BED-47C1-BDB1-8E1C109C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7DA3-9C5B-4088-86B0-17153574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600" y="169068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2C571-825E-4003-88B8-95C945DFE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1600" y="2514600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F62CAF-F920-47DF-98B0-8A9A3156C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012" y="169068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461578-615B-479C-A2AF-6353838C4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012" y="2514600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97052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22D4D-AAF5-4AF0-A02D-8BC7F56A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178266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3125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31E3-B87B-4BA3-9228-292F23F1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461962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E0A1E-33CB-49C2-AF90-987EDCD1F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0" y="10001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B897F-AE5E-476F-9C8C-252AEC362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1599" y="206216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05211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0CA3-D3A0-4C18-904D-2BC19CFA3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789827-06AF-4EA8-A616-7464EBD70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CBF98-7633-45D0-BD62-6DD00FA52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11600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090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C8F4E-34A1-41B4-8EA4-7B48CF835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337A7-87D0-46DF-856D-F8736E195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145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57D19-6C46-4BAA-BD1A-C0DC4EDE0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45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538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5E71C-9BED-47C1-BDB1-8E1C109C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7DA3-9C5B-4088-86B0-17153574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600" y="169068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2C571-825E-4003-88B8-95C945DFE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1600" y="2514600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F62CAF-F920-47DF-98B0-8A9A3156C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012" y="169068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461578-615B-479C-A2AF-6353838C4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012" y="2514600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5102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0.jp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13.jpg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14.jpg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47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0FD78-A698-49D7-8930-A99A6F0D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5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805E6-B3B5-48F7-B0BE-1E414157A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45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675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0FD78-A698-49D7-8930-A99A6F0D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5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805E6-B3B5-48F7-B0BE-1E414157A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45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186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0FD78-A698-49D7-8930-A99A6F0D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5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805E6-B3B5-48F7-B0BE-1E414157A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45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916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0FD78-A698-49D7-8930-A99A6F0D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5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805E6-B3B5-48F7-B0BE-1E414157A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45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124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0FD78-A698-49D7-8930-A99A6F0D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5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805E6-B3B5-48F7-B0BE-1E414157A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45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642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0FD78-A698-49D7-8930-A99A6F0D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5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805E6-B3B5-48F7-B0BE-1E414157A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45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223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0FD78-A698-49D7-8930-A99A6F0D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5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805E6-B3B5-48F7-B0BE-1E414157A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45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142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0FD78-A698-49D7-8930-A99A6F0D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5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805E6-B3B5-48F7-B0BE-1E414157A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45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830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lation.sa.gov.au/LZ/C/A/ENVIRONMENT%20PROTECTION%20ACT%201993.asp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DBCC-AA66-4C78-9E4C-ADD6539A85E9}"/>
              </a:ext>
            </a:extLst>
          </p:cNvPr>
          <p:cNvSpPr txBox="1">
            <a:spLocks/>
          </p:cNvSpPr>
          <p:nvPr/>
        </p:nvSpPr>
        <p:spPr>
          <a:xfrm>
            <a:off x="276352" y="2490651"/>
            <a:ext cx="11345090" cy="244938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0" spc="400" dirty="0">
                <a:solidFill>
                  <a:schemeClr val="bg2"/>
                </a:solidFill>
                <a:latin typeface="Fave Script Bold Pro" pitchFamily="2" charset="0"/>
                <a:cs typeface="Dreaming Outloud Pro" panose="03050502040302030504" pitchFamily="66" charset="0"/>
              </a:rPr>
              <a:t>Nurture Nature</a:t>
            </a:r>
          </a:p>
          <a:p>
            <a:r>
              <a:rPr lang="en-AU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cemeteries and crematoria can achieve positive and sustainable environmental outcomes</a:t>
            </a:r>
            <a:endParaRPr lang="en-US" sz="6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3BE64B2-251E-4C77-9554-F59FA6779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41" y="326664"/>
            <a:ext cx="5177717" cy="10600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1B07239-F6AA-0607-6C71-6868A3587DC3}"/>
              </a:ext>
            </a:extLst>
          </p:cNvPr>
          <p:cNvSpPr txBox="1">
            <a:spLocks/>
          </p:cNvSpPr>
          <p:nvPr/>
        </p:nvSpPr>
        <p:spPr>
          <a:xfrm>
            <a:off x="423454" y="5120641"/>
            <a:ext cx="11345090" cy="92331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Paula Pothoven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 &amp; Project Manager</a:t>
            </a:r>
          </a:p>
        </p:txBody>
      </p:sp>
    </p:spTree>
    <p:extLst>
      <p:ext uri="{BB962C8B-B14F-4D97-AF65-F5344CB8AC3E}">
        <p14:creationId xmlns:p14="http://schemas.microsoft.com/office/powerpoint/2010/main" val="3933137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89FB3-E257-A517-F112-6B8F5DBFF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49" y="365125"/>
            <a:ext cx="10797373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Adelaide Cemeteries ISO:14001 Accreditation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EAA3C-8649-77AA-0DFE-5D055661A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7210" y="1825625"/>
            <a:ext cx="9889839" cy="4351338"/>
          </a:xfrm>
        </p:spPr>
        <p:txBody>
          <a:bodyPr/>
          <a:lstStyle/>
          <a:p>
            <a:r>
              <a:rPr lang="en-US" dirty="0"/>
              <a:t>Journey commenced in 2016</a:t>
            </a:r>
          </a:p>
          <a:p>
            <a:r>
              <a:rPr lang="en-US" dirty="0"/>
              <a:t>Accredited in June 2020</a:t>
            </a:r>
          </a:p>
          <a:p>
            <a:r>
              <a:rPr lang="en-US" dirty="0"/>
              <a:t>What is it?</a:t>
            </a:r>
          </a:p>
          <a:p>
            <a:r>
              <a:rPr lang="en-US" dirty="0"/>
              <a:t>Environmental Management System (EMS)</a:t>
            </a:r>
            <a:endParaRPr lang="en-AU" dirty="0"/>
          </a:p>
          <a:p>
            <a:r>
              <a:rPr lang="en-US" dirty="0"/>
              <a:t>Why have it?</a:t>
            </a:r>
          </a:p>
          <a:p>
            <a:r>
              <a:rPr lang="en-AU" dirty="0"/>
              <a:t>How has it benefited the Adelaide Cemeteries?</a:t>
            </a:r>
          </a:p>
        </p:txBody>
      </p:sp>
    </p:spTree>
    <p:extLst>
      <p:ext uri="{BB962C8B-B14F-4D97-AF65-F5344CB8AC3E}">
        <p14:creationId xmlns:p14="http://schemas.microsoft.com/office/powerpoint/2010/main" val="109155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89FB3-E257-A517-F112-6B8F5DBF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Sustainability at the Adelaide Cemeteries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EAA3C-8649-77AA-0DFE-5D055661A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 abatement system on new cremators to capture emissions</a:t>
            </a:r>
          </a:p>
          <a:p>
            <a:r>
              <a:rPr lang="en-US" dirty="0"/>
              <a:t>Five Year agreement with Trees for Life </a:t>
            </a:r>
          </a:p>
          <a:p>
            <a:r>
              <a:rPr lang="en-AU" dirty="0"/>
              <a:t>Adelaide High School &amp; </a:t>
            </a:r>
            <a:r>
              <a:rPr lang="en-AU" dirty="0" err="1"/>
              <a:t>Willos</a:t>
            </a:r>
            <a:r>
              <a:rPr lang="en-AU" dirty="0"/>
              <a:t> Men's Shed</a:t>
            </a:r>
          </a:p>
          <a:p>
            <a:r>
              <a:rPr lang="en-AU" dirty="0"/>
              <a:t>QR Codes on Collateral</a:t>
            </a:r>
          </a:p>
          <a:p>
            <a:r>
              <a:rPr lang="en-AU" dirty="0"/>
              <a:t>Shift to Compostable versus biodegradable</a:t>
            </a:r>
          </a:p>
          <a:p>
            <a:r>
              <a:rPr lang="en-US" dirty="0"/>
              <a:t>Smart Water Monitoring &amp; Species Selection</a:t>
            </a:r>
          </a:p>
          <a:p>
            <a:r>
              <a:rPr lang="en-US" dirty="0"/>
              <a:t>Electric Vehicle Charging &amp; expansion of electric fleet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7CC1932-BF5C-FEF9-AF7D-5A35FC5BFA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7542207"/>
              </p:ext>
            </p:extLst>
          </p:nvPr>
        </p:nvGraphicFramePr>
        <p:xfrm>
          <a:off x="9501051" y="2722325"/>
          <a:ext cx="2440433" cy="345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79160" imgH="8307720" progId="AcroExch.Document.DC">
                  <p:embed/>
                </p:oleObj>
              </mc:Choice>
              <mc:Fallback>
                <p:oleObj name="Acrobat Document" r:id="rId3" imgW="5879160" imgH="8307720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B7CAF4B-32F5-E9BA-4529-0FA3E46C79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1051" y="2722325"/>
                        <a:ext cx="2440433" cy="3454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4286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89FB3-E257-A517-F112-6B8F5DBF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Sustainability at the Adelaide Cemeteries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EAA3C-8649-77AA-0DFE-5D055661A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CF7EBAA-6FA3-5370-D679-0CFE2254889E}"/>
              </a:ext>
            </a:extLst>
          </p:cNvPr>
          <p:cNvSpPr txBox="1">
            <a:spLocks/>
          </p:cNvSpPr>
          <p:nvPr/>
        </p:nvSpPr>
        <p:spPr>
          <a:xfrm>
            <a:off x="1124515" y="1690688"/>
            <a:ext cx="9163879" cy="32103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New Solar System and Tesla Battery : Cheltenham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Expand Solar System : Enfield</a:t>
            </a:r>
          </a:p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New Solar System and Tesla Battery : Smithfield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316315-1D11-0BFA-FF64-CB25B0AD3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93" t="23949"/>
          <a:stretch/>
        </p:blipFill>
        <p:spPr>
          <a:xfrm>
            <a:off x="8825262" y="3768435"/>
            <a:ext cx="3013586" cy="2214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C9E9CE-A090-7160-2C29-56FE5E9D9806}"/>
              </a:ext>
            </a:extLst>
          </p:cNvPr>
          <p:cNvSpPr txBox="1"/>
          <p:nvPr/>
        </p:nvSpPr>
        <p:spPr>
          <a:xfrm>
            <a:off x="5852942" y="5983709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Aerial View Cheltenham Solar System</a:t>
            </a:r>
            <a:endParaRPr lang="en-A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425A61-FB60-7ACA-20F3-5D538D635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479" y="3768435"/>
            <a:ext cx="4538154" cy="221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77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89FB3-E257-A517-F112-6B8F5DBF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Sustainability at the Adelaide Cemeteries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EAA3C-8649-77AA-0DFE-5D055661A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756" y="1825625"/>
            <a:ext cx="10364294" cy="4351338"/>
          </a:xfrm>
        </p:spPr>
        <p:txBody>
          <a:bodyPr/>
          <a:lstStyle/>
          <a:p>
            <a:r>
              <a:rPr lang="en-US" dirty="0"/>
              <a:t>Recycling of plastic coffin handles (prior to cremation)</a:t>
            </a:r>
          </a:p>
          <a:p>
            <a:r>
              <a:rPr lang="en-AU" dirty="0"/>
              <a:t>Milk Carton Recycling</a:t>
            </a:r>
          </a:p>
          <a:p>
            <a:r>
              <a:rPr lang="en-AU" dirty="0"/>
              <a:t>Phasing out all balloons</a:t>
            </a:r>
          </a:p>
          <a:p>
            <a:r>
              <a:rPr lang="en-AU" dirty="0"/>
              <a:t>Evolution towards a plastic free environment</a:t>
            </a:r>
          </a:p>
          <a:p>
            <a:r>
              <a:rPr lang="en-US" dirty="0"/>
              <a:t>Grave Re-Use &amp; Recycling of Monuments</a:t>
            </a:r>
          </a:p>
          <a:p>
            <a:r>
              <a:rPr lang="en-US" dirty="0"/>
              <a:t>Conservation of Monuments</a:t>
            </a:r>
          </a:p>
          <a:p>
            <a:r>
              <a:rPr lang="en-US" dirty="0"/>
              <a:t>Natural burials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BD4C11-B05C-4D02-7851-850215F0D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683" y="3178753"/>
            <a:ext cx="3606995" cy="2705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CF5D5A-D15C-037A-37F1-01C7D5C476EC}"/>
              </a:ext>
            </a:extLst>
          </p:cNvPr>
          <p:cNvSpPr txBox="1"/>
          <p:nvPr/>
        </p:nvSpPr>
        <p:spPr>
          <a:xfrm>
            <a:off x="5870359" y="5942568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Milk Carton Recycling / YCA Regency Park</a:t>
            </a:r>
            <a:endParaRPr lang="en-A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6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5F395-2F23-DD26-22F4-A429D4EF9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6" y="438581"/>
            <a:ext cx="229062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Natural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Burials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02053-9C6D-E022-3A42-02A7CB6B4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135" y="3248967"/>
            <a:ext cx="5199303" cy="2902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0EF29B-62B1-F936-6744-CB2C37052931}"/>
              </a:ext>
            </a:extLst>
          </p:cNvPr>
          <p:cNvSpPr txBox="1"/>
          <p:nvPr/>
        </p:nvSpPr>
        <p:spPr>
          <a:xfrm>
            <a:off x="5113345" y="6230884"/>
            <a:ext cx="51993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Ref:  A Comparison of GHG Emissions due to Burial &amp; Cremations</a:t>
            </a:r>
          </a:p>
          <a:p>
            <a:r>
              <a:rPr lang="en-US" sz="1100" i="1" dirty="0"/>
              <a:t>Chandler, Dr Helen; </a:t>
            </a:r>
            <a:r>
              <a:rPr lang="en-US" sz="1100" i="1" dirty="0" err="1"/>
              <a:t>Cirtog</a:t>
            </a:r>
            <a:r>
              <a:rPr lang="en-US" sz="1100" i="1" dirty="0"/>
              <a:t>, Dr Adina &amp; Ross, Dr David (2013</a:t>
            </a:r>
            <a:r>
              <a:rPr lang="en-AU" sz="1100" i="1" dirty="0"/>
              <a:t>)</a:t>
            </a:r>
            <a:endParaRPr lang="en-US" sz="1100" i="1" dirty="0"/>
          </a:p>
        </p:txBody>
      </p:sp>
      <p:pic>
        <p:nvPicPr>
          <p:cNvPr id="12" name="Picture 11" descr="A picture containing tree, outdoor, flower, plant&#10;&#10;Description automatically generated">
            <a:extLst>
              <a:ext uri="{FF2B5EF4-FFF2-40B4-BE49-F238E27FC236}">
                <a16:creationId xmlns:a16="http://schemas.microsoft.com/office/drawing/2014/main" id="{5D0E4C75-52DC-BBC5-60E0-C26F6E56C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04" y="1962073"/>
            <a:ext cx="3363191" cy="4484255"/>
          </a:xfrm>
          <a:prstGeom prst="rect">
            <a:avLst/>
          </a:prstGeom>
        </p:spPr>
      </p:pic>
      <p:pic>
        <p:nvPicPr>
          <p:cNvPr id="14" name="Picture 13" descr="A picture containing tree, ground, outdoor, plant&#10;&#10;Description automatically generated">
            <a:extLst>
              <a:ext uri="{FF2B5EF4-FFF2-40B4-BE49-F238E27FC236}">
                <a16:creationId xmlns:a16="http://schemas.microsoft.com/office/drawing/2014/main" id="{5E1D51F0-68E5-9C55-0289-5D2E329D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35" y="227938"/>
            <a:ext cx="5091064" cy="28637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C4175D-FF22-A68A-7D48-69E6CD67A38F}"/>
              </a:ext>
            </a:extLst>
          </p:cNvPr>
          <p:cNvSpPr txBox="1"/>
          <p:nvPr/>
        </p:nvSpPr>
        <p:spPr>
          <a:xfrm>
            <a:off x="1359284" y="1962073"/>
            <a:ext cx="2361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326276"/>
                </a:solidFill>
              </a:rPr>
              <a:t>Pilyu</a:t>
            </a:r>
            <a:r>
              <a:rPr lang="en-US" sz="1600" b="1" dirty="0">
                <a:solidFill>
                  <a:srgbClr val="326276"/>
                </a:solidFill>
              </a:rPr>
              <a:t> </a:t>
            </a:r>
            <a:r>
              <a:rPr lang="en-US" sz="1600" b="1" dirty="0" err="1">
                <a:solidFill>
                  <a:srgbClr val="326276"/>
                </a:solidFill>
              </a:rPr>
              <a:t>Yarta</a:t>
            </a:r>
            <a:endParaRPr lang="en-US" sz="1600" b="1" dirty="0">
              <a:solidFill>
                <a:srgbClr val="326276"/>
              </a:solidFill>
            </a:endParaRPr>
          </a:p>
          <a:p>
            <a:r>
              <a:rPr lang="en-US" sz="1600" b="1" dirty="0">
                <a:solidFill>
                  <a:srgbClr val="326276"/>
                </a:solidFill>
              </a:rPr>
              <a:t>Smithfield Memorial Park</a:t>
            </a:r>
            <a:endParaRPr lang="en-AU" sz="1600" b="1" dirty="0">
              <a:solidFill>
                <a:srgbClr val="32627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ED9261-AC27-231A-4DBC-AE0A31DF1139}"/>
              </a:ext>
            </a:extLst>
          </p:cNvPr>
          <p:cNvSpPr txBox="1"/>
          <p:nvPr/>
        </p:nvSpPr>
        <p:spPr>
          <a:xfrm>
            <a:off x="4688895" y="322569"/>
            <a:ext cx="2075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326276"/>
                </a:solidFill>
              </a:rPr>
              <a:t>Wirra Wonga</a:t>
            </a:r>
          </a:p>
          <a:p>
            <a:pPr algn="r"/>
            <a:r>
              <a:rPr lang="en-US" sz="1600" b="1" dirty="0">
                <a:solidFill>
                  <a:srgbClr val="326276"/>
                </a:solidFill>
              </a:rPr>
              <a:t>Enfield Memorial Park</a:t>
            </a:r>
            <a:endParaRPr lang="en-AU" sz="1600" b="1" dirty="0">
              <a:solidFill>
                <a:srgbClr val="3262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59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7516F-6812-4479-9C80-270F9669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What Next?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D1411232-DAB1-47E4-9AEC-F39EFEAB0043}"/>
              </a:ext>
            </a:extLst>
          </p:cNvPr>
          <p:cNvSpPr txBox="1">
            <a:spLocks/>
          </p:cNvSpPr>
          <p:nvPr/>
        </p:nvSpPr>
        <p:spPr>
          <a:xfrm>
            <a:off x="1607490" y="1810326"/>
            <a:ext cx="9485974" cy="40918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Superficial “greening” won't pass muster</a:t>
            </a:r>
          </a:p>
          <a:p>
            <a:r>
              <a:rPr lang="en-US" dirty="0"/>
              <a:t>Increasing regulatory environment</a:t>
            </a:r>
          </a:p>
          <a:p>
            <a:r>
              <a:rPr lang="en-US" dirty="0"/>
              <a:t>Increasing expectations of consumers &amp; stakeholders</a:t>
            </a:r>
          </a:p>
          <a:p>
            <a:r>
              <a:rPr lang="en-US" dirty="0"/>
              <a:t>Increasing costs for utilities – particularly power &amp; water</a:t>
            </a:r>
          </a:p>
          <a:p>
            <a:r>
              <a:rPr lang="en-US" dirty="0"/>
              <a:t>Resilience - its Good for Business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4429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C4A8-600C-B728-9330-C045B8B17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What Next?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88DF2-7390-0ABD-4E23-8CA58B631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289" y="2069971"/>
            <a:ext cx="9146052" cy="4182208"/>
          </a:xfrm>
        </p:spPr>
        <p:txBody>
          <a:bodyPr/>
          <a:lstStyle/>
          <a:p>
            <a:r>
              <a:rPr lang="en-US" dirty="0"/>
              <a:t>Increase in Natural Burials</a:t>
            </a:r>
          </a:p>
          <a:p>
            <a:r>
              <a:rPr lang="en-US" dirty="0"/>
              <a:t>Sea or Air Burials</a:t>
            </a:r>
          </a:p>
          <a:p>
            <a:r>
              <a:rPr lang="en-US" dirty="0" err="1"/>
              <a:t>Cryomation</a:t>
            </a:r>
            <a:endParaRPr lang="en-US" dirty="0"/>
          </a:p>
          <a:p>
            <a:r>
              <a:rPr lang="en-US" dirty="0" err="1"/>
              <a:t>Resomation</a:t>
            </a:r>
            <a:endParaRPr lang="en-US" dirty="0"/>
          </a:p>
          <a:p>
            <a:r>
              <a:rPr lang="en-US" dirty="0"/>
              <a:t>Regulatory requirement to rate Products &amp; Services</a:t>
            </a:r>
          </a:p>
          <a:p>
            <a:r>
              <a:rPr lang="en-US" dirty="0"/>
              <a:t>Natural forms of </a:t>
            </a:r>
            <a:r>
              <a:rPr lang="en-US" dirty="0" err="1"/>
              <a:t>memorialisation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59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A924719-58D2-0282-FC59-960C77A16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845" y="-39756"/>
            <a:ext cx="9037618" cy="69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4D1C8C-C080-9648-1105-A4C5C3701FEB}"/>
              </a:ext>
            </a:extLst>
          </p:cNvPr>
          <p:cNvSpPr txBox="1"/>
          <p:nvPr/>
        </p:nvSpPr>
        <p:spPr>
          <a:xfrm>
            <a:off x="243737" y="453468"/>
            <a:ext cx="2781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Mycelium (Mushroom Coffin)</a:t>
            </a:r>
            <a:endParaRPr lang="en-AU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70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1FEF56-0184-FC28-8C5E-2C0A769A7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" y="0"/>
            <a:ext cx="6206836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44DDD07-3020-E561-2755-B4C9CDFA7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072" y="-9236"/>
            <a:ext cx="5985163" cy="327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A0F069-F0D4-ED6B-469A-71AB9F7AD220}"/>
              </a:ext>
            </a:extLst>
          </p:cNvPr>
          <p:cNvSpPr txBox="1"/>
          <p:nvPr/>
        </p:nvSpPr>
        <p:spPr>
          <a:xfrm>
            <a:off x="8425102" y="258619"/>
            <a:ext cx="3488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Shroud Burial (Compostable Materials)</a:t>
            </a:r>
            <a:endParaRPr lang="en-AU" sz="1600" b="1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96794B-6B59-0003-BDD3-09387B3092AE}"/>
              </a:ext>
            </a:extLst>
          </p:cNvPr>
          <p:cNvSpPr txBox="1"/>
          <p:nvPr/>
        </p:nvSpPr>
        <p:spPr>
          <a:xfrm>
            <a:off x="2647756" y="6091383"/>
            <a:ext cx="1087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No Shroud</a:t>
            </a:r>
            <a:endParaRPr lang="en-AU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51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C4A8-600C-B728-9330-C045B8B17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Recompose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08A47-5AE1-A062-87FF-B35F52BE60ED}"/>
              </a:ext>
            </a:extLst>
          </p:cNvPr>
          <p:cNvSpPr txBox="1"/>
          <p:nvPr/>
        </p:nvSpPr>
        <p:spPr>
          <a:xfrm>
            <a:off x="1123406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https://recompose.life/our-model/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0AB3B19-FD1D-79ED-66A6-112FC6789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454526" y="-6576"/>
            <a:ext cx="15313903" cy="694924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6C6800-F7E2-5E55-D761-A6309074D132}"/>
              </a:ext>
            </a:extLst>
          </p:cNvPr>
          <p:cNvSpPr txBox="1"/>
          <p:nvPr/>
        </p:nvSpPr>
        <p:spPr>
          <a:xfrm>
            <a:off x="838986" y="365125"/>
            <a:ext cx="765456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Human Composting</a:t>
            </a:r>
          </a:p>
          <a:p>
            <a:r>
              <a:rPr lang="en-US" dirty="0"/>
              <a:t>(ecological death care)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B5244-F57F-BEBE-D94C-D9774564AD59}"/>
              </a:ext>
            </a:extLst>
          </p:cNvPr>
          <p:cNvSpPr txBox="1"/>
          <p:nvPr/>
        </p:nvSpPr>
        <p:spPr>
          <a:xfrm>
            <a:off x="4666268" y="6242458"/>
            <a:ext cx="3587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chemeClr val="bg2"/>
                </a:solidFill>
              </a:rPr>
              <a:t>https://recompose.life/our-model/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9EF5C3-ACFB-4355-C121-111FE909E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795" y="1258207"/>
            <a:ext cx="2905125" cy="1866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43A508-89C7-C262-69EB-68C5B8AB3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794" y="4143579"/>
            <a:ext cx="2266950" cy="2076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8FD5BA-52EB-3140-A6D9-A33FCB3DE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406" y="4143579"/>
            <a:ext cx="2495550" cy="2362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396B97-1AB2-EA75-8C9C-6D7045690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981" y="1541525"/>
            <a:ext cx="29432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49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C353E-9D00-85AC-4349-C3E8CDC7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732" y="365125"/>
            <a:ext cx="9935317" cy="1325563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Today</a:t>
            </a:r>
            <a:endParaRPr lang="en-AU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156C4-BEDA-2F94-6679-ED78D3D3C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2311" y="1825625"/>
            <a:ext cx="9404738" cy="4351338"/>
          </a:xfrm>
        </p:spPr>
        <p:txBody>
          <a:bodyPr/>
          <a:lstStyle/>
          <a:p>
            <a:r>
              <a:rPr lang="en-US" dirty="0"/>
              <a:t>Paula Pothoven, Environment &amp; Project Manager</a:t>
            </a:r>
          </a:p>
          <a:p>
            <a:r>
              <a:rPr lang="en-US" dirty="0"/>
              <a:t>History of Cemeteries and the Environment</a:t>
            </a:r>
          </a:p>
          <a:p>
            <a:r>
              <a:rPr lang="en-US" dirty="0"/>
              <a:t>Making sense of Sustainability</a:t>
            </a:r>
          </a:p>
          <a:p>
            <a:r>
              <a:rPr lang="en-US" dirty="0"/>
              <a:t>Adelaide Cemeteries &amp; its Environmental Journey</a:t>
            </a:r>
          </a:p>
          <a:p>
            <a:r>
              <a:rPr lang="en-US" dirty="0"/>
              <a:t>What Next?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9095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96277-4F16-8059-3B43-A8527FBCA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9594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3900" dirty="0">
                <a:latin typeface="Fave Script Bold Pro" pitchFamily="2" charset="0"/>
              </a:rPr>
              <a:t>Questions?</a:t>
            </a:r>
            <a:br>
              <a:rPr lang="en-US" dirty="0">
                <a:latin typeface="Fave Script Bold Pro" pitchFamily="2" charset="0"/>
              </a:rPr>
            </a:br>
            <a:r>
              <a:rPr lang="en-US" dirty="0"/>
              <a:t>Thank You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773217-E895-86A9-6408-656E550D1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524" y="4470400"/>
            <a:ext cx="9144000" cy="218682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Special Thanks for the Contributions by our Team</a:t>
            </a:r>
          </a:p>
          <a:p>
            <a:pPr algn="l"/>
            <a:endParaRPr lang="en-US" sz="400" dirty="0"/>
          </a:p>
          <a:p>
            <a:pPr algn="l"/>
            <a:r>
              <a:rPr lang="en-US" sz="2000" dirty="0"/>
              <a:t>Peter Sobotta, Project Officer, Horticulture</a:t>
            </a:r>
          </a:p>
          <a:p>
            <a:pPr algn="l"/>
            <a:r>
              <a:rPr lang="en-US" sz="2000" dirty="0"/>
              <a:t>Rikki King, Smithfield Memorial Park Team Leader</a:t>
            </a:r>
          </a:p>
          <a:p>
            <a:pPr algn="l"/>
            <a:r>
              <a:rPr lang="en-US" sz="2000" dirty="0"/>
              <a:t>Tahnee Thomas, Environmental Sustainability Coordinator</a:t>
            </a:r>
          </a:p>
          <a:p>
            <a:pPr algn="l"/>
            <a:r>
              <a:rPr lang="en-US" sz="2000" dirty="0"/>
              <a:t>Michael Robertson, Chief Executive Officer</a:t>
            </a:r>
            <a:endParaRPr lang="en-AU" sz="20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0B4E57A-E767-1FE2-8C14-26F4D69BA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434" y="4824548"/>
            <a:ext cx="2711578" cy="13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85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23218-5B58-D728-5068-8C5A3DBEF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2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3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Cemeteries first Urban Parks</a:t>
            </a:r>
            <a:endParaRPr lang="en-AU" sz="43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D590B-3C71-5734-FF44-E1198B866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18083"/>
            <a:ext cx="5621866" cy="4351338"/>
          </a:xfrm>
        </p:spPr>
        <p:txBody>
          <a:bodyPr/>
          <a:lstStyle/>
          <a:p>
            <a:r>
              <a:rPr lang="en-US" dirty="0"/>
              <a:t>Cemeteries were the inspiration for many of today’s parks</a:t>
            </a:r>
          </a:p>
          <a:p>
            <a:r>
              <a:rPr lang="en-US" dirty="0"/>
              <a:t>Spacious &amp; sanitary space for the dead</a:t>
            </a:r>
          </a:p>
          <a:p>
            <a:r>
              <a:rPr lang="en-US" dirty="0"/>
              <a:t>Tourist attractions - admission was free, guided tours, urban oases</a:t>
            </a:r>
          </a:p>
          <a:p>
            <a:r>
              <a:rPr lang="en-US" dirty="0"/>
              <a:t>WTC Promenade</a:t>
            </a:r>
          </a:p>
          <a:p>
            <a:endParaRPr lang="en-US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BA018-411E-41B9-E412-F8FCBF30C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067" y="1196623"/>
            <a:ext cx="4040544" cy="2597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42E315-E013-63A0-35C2-23D158135055}"/>
              </a:ext>
            </a:extLst>
          </p:cNvPr>
          <p:cNvSpPr txBox="1"/>
          <p:nvPr/>
        </p:nvSpPr>
        <p:spPr>
          <a:xfrm>
            <a:off x="1309755" y="3870614"/>
            <a:ext cx="436142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1" dirty="0">
                <a:solidFill>
                  <a:srgbClr val="000000"/>
                </a:solidFill>
                <a:effectLst/>
                <a:latin typeface="GeoEditRegular"/>
              </a:rPr>
              <a:t>Green Wood cemetery, NY – USA has 7,000 trees of more than 700 different species, making it a haven for biodiversity in the concrete jungle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GeoEditRegular"/>
              </a:rPr>
              <a:t>.</a:t>
            </a:r>
            <a:endParaRPr lang="en-AU" sz="12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6C9E0D-D90C-C28D-97F7-4B7418414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067" y="4393849"/>
            <a:ext cx="3076575" cy="1962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0AB92C-17C9-EBB1-38B6-E3A5B5B40371}"/>
              </a:ext>
            </a:extLst>
          </p:cNvPr>
          <p:cNvSpPr txBox="1"/>
          <p:nvPr/>
        </p:nvSpPr>
        <p:spPr>
          <a:xfrm>
            <a:off x="1271970" y="6401145"/>
            <a:ext cx="34696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i="1" dirty="0">
                <a:solidFill>
                  <a:srgbClr val="000000"/>
                </a:solidFill>
                <a:effectLst/>
                <a:latin typeface="GeoEditRegular"/>
              </a:rPr>
              <a:t>St Johns Cemetery, built 1790 - </a:t>
            </a:r>
            <a:r>
              <a:rPr lang="en-AU" sz="1100" b="0" i="1" dirty="0">
                <a:solidFill>
                  <a:srgbClr val="000000"/>
                </a:solidFill>
                <a:effectLst/>
                <a:latin typeface="GeoEditRegular"/>
              </a:rPr>
              <a:t>Parramatta, Sydney, NSW</a:t>
            </a:r>
            <a:endParaRPr lang="en-US" sz="1100" b="0" i="1" dirty="0">
              <a:solidFill>
                <a:srgbClr val="000000"/>
              </a:solidFill>
              <a:effectLst/>
              <a:latin typeface="GeoEdit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95271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55750-36D7-1CDA-BB1D-5B4B9EFEE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56" y="365125"/>
            <a:ext cx="10351393" cy="1325563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The Importance of Cemeteries</a:t>
            </a:r>
            <a:endParaRPr lang="en-AU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7249D-87A5-E1CE-A576-9065E726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880" y="1825625"/>
            <a:ext cx="9820170" cy="4351338"/>
          </a:xfrm>
        </p:spPr>
        <p:txBody>
          <a:bodyPr/>
          <a:lstStyle/>
          <a:p>
            <a:r>
              <a:rPr lang="en-US" b="1" dirty="0"/>
              <a:t>Biological Diversity </a:t>
            </a:r>
            <a:r>
              <a:rPr lang="en-US" dirty="0"/>
              <a:t>– diverse species, ecosystems or biological communities, rare or endangered elements or distinctive species</a:t>
            </a:r>
          </a:p>
          <a:p>
            <a:r>
              <a:rPr lang="en-US" b="1" dirty="0"/>
              <a:t>Geodiversity </a:t>
            </a:r>
            <a:r>
              <a:rPr lang="en-US" dirty="0"/>
              <a:t>– unusual hydrological systems, unique fossils or landforms </a:t>
            </a:r>
          </a:p>
          <a:p>
            <a:r>
              <a:rPr lang="en-US" b="1" dirty="0"/>
              <a:t>Scientific</a:t>
            </a:r>
            <a:r>
              <a:rPr lang="en-US" dirty="0"/>
              <a:t> – landscape may contribute to broader scientific understanding</a:t>
            </a:r>
          </a:p>
          <a:p>
            <a:r>
              <a:rPr lang="en-US" b="1" dirty="0"/>
              <a:t>Aesthetic</a:t>
            </a:r>
            <a:r>
              <a:rPr lang="en-US" dirty="0"/>
              <a:t> – inspirational design, symbolic, sounds &amp; smells</a:t>
            </a:r>
          </a:p>
          <a:p>
            <a:r>
              <a:rPr lang="en-US" b="1" dirty="0"/>
              <a:t>Natural Heritage Value </a:t>
            </a:r>
            <a:r>
              <a:rPr lang="en-US" dirty="0"/>
              <a:t>– indigenous vegetation – may be an important biological or geological resource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09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B6349-AE4C-B9E4-3C2E-8395B3F8F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94" y="365125"/>
            <a:ext cx="10188756" cy="1325563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Cemeteries in SA</a:t>
            </a:r>
            <a:endParaRPr lang="en-AU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251A8-569F-7E15-772D-2A6659820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9709" y="2105891"/>
            <a:ext cx="9467340" cy="4071072"/>
          </a:xfrm>
        </p:spPr>
        <p:txBody>
          <a:bodyPr/>
          <a:lstStyle/>
          <a:p>
            <a:r>
              <a:rPr lang="en-US" dirty="0"/>
              <a:t>Over 700 cemeteries in South Australia</a:t>
            </a:r>
          </a:p>
          <a:p>
            <a:r>
              <a:rPr lang="en-AU" dirty="0"/>
              <a:t>Reflect the attitudes of the time</a:t>
            </a:r>
          </a:p>
          <a:p>
            <a:r>
              <a:rPr lang="en-AU" dirty="0"/>
              <a:t>A history of people</a:t>
            </a:r>
          </a:p>
          <a:p>
            <a:r>
              <a:rPr lang="en-AU" dirty="0"/>
              <a:t>Valued by community</a:t>
            </a:r>
          </a:p>
          <a:p>
            <a:r>
              <a:rPr lang="en-AU" dirty="0"/>
              <a:t>Significant to all societies &amp; cultures </a:t>
            </a:r>
          </a:p>
        </p:txBody>
      </p:sp>
    </p:spTree>
    <p:extLst>
      <p:ext uri="{BB962C8B-B14F-4D97-AF65-F5344CB8AC3E}">
        <p14:creationId xmlns:p14="http://schemas.microsoft.com/office/powerpoint/2010/main" val="2317670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23218-5B58-D728-5068-8C5A3DBEF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50" y="365125"/>
            <a:ext cx="10901876" cy="1325563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Why Cemeteries are a surprising source of Life</a:t>
            </a:r>
            <a:endParaRPr lang="en-AU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4E0EFA-94DC-D87B-5E34-D1E39400361B}"/>
              </a:ext>
            </a:extLst>
          </p:cNvPr>
          <p:cNvSpPr txBox="1">
            <a:spLocks/>
          </p:cNvSpPr>
          <p:nvPr/>
        </p:nvSpPr>
        <p:spPr>
          <a:xfrm>
            <a:off x="3584205" y="1809971"/>
            <a:ext cx="50235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b="1" dirty="0"/>
              <a:t>     </a:t>
            </a:r>
            <a:r>
              <a:rPr lang="en-AU" sz="1800" b="1" dirty="0"/>
              <a:t>Cheltenham Cemetery</a:t>
            </a:r>
            <a:endParaRPr lang="en-AU" sz="1800" b="1" i="1" dirty="0"/>
          </a:p>
          <a:p>
            <a:pPr marL="0" indent="0">
              <a:buFont typeface="Arial" panose="020B0604020202020204" pitchFamily="34" charset="0"/>
              <a:buNone/>
            </a:pPr>
            <a:endParaRPr lang="en-AU" sz="1800" b="1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Trees : 80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Species Trees : 11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Plant / Shrub Species : 25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Species Fauna : 3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Species Insects : 10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Species Avian : 6</a:t>
            </a:r>
          </a:p>
          <a:p>
            <a:endParaRPr lang="en-A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CF8626-7398-7218-D897-7DBED2DF8A2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6127" y="1809971"/>
            <a:ext cx="3255962" cy="3096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b="1" dirty="0"/>
              <a:t>     </a:t>
            </a:r>
            <a:r>
              <a:rPr lang="en-AU" sz="1800" b="1" dirty="0"/>
              <a:t>Smithfield Memorial Park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1800" b="1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Trees : 5000+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Species Trees : 47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Plant / Shrub Species : 60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Species Fauna : 5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Species Insects : 12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Species Avian : 38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15C5CD-904F-F65A-8248-686982BBE4F3}"/>
              </a:ext>
            </a:extLst>
          </p:cNvPr>
          <p:cNvSpPr txBox="1"/>
          <p:nvPr/>
        </p:nvSpPr>
        <p:spPr>
          <a:xfrm>
            <a:off x="2011680" y="580763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many species are yet to be identified and our</a:t>
            </a:r>
            <a:endParaRPr lang="en-AU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B4A83-E38E-5E25-C1D9-DBDBFE31813A}"/>
              </a:ext>
            </a:extLst>
          </p:cNvPr>
          <p:cNvSpPr txBox="1">
            <a:spLocks/>
          </p:cNvSpPr>
          <p:nvPr/>
        </p:nvSpPr>
        <p:spPr>
          <a:xfrm>
            <a:off x="6328516" y="1929254"/>
            <a:ext cx="50235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1800" b="1" dirty="0"/>
              <a:t>     West Terrace Cemetery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1800" b="1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Trees : 690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Species Trees : 37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Plant / Shrub Species : 38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Species Fauna : 6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Species Insects : 14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Species Avian : 24</a:t>
            </a:r>
          </a:p>
          <a:p>
            <a:endParaRPr lang="en-A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D71ED22-7BDB-2FA9-DF6B-8E1B5255FF27}"/>
              </a:ext>
            </a:extLst>
          </p:cNvPr>
          <p:cNvSpPr txBox="1">
            <a:spLocks/>
          </p:cNvSpPr>
          <p:nvPr/>
        </p:nvSpPr>
        <p:spPr>
          <a:xfrm>
            <a:off x="9064078" y="1929254"/>
            <a:ext cx="50235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1800" b="1" dirty="0"/>
              <a:t>     Enfield Memorial Park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sz="1800" b="1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Trees : 2000+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Species Trees : 250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Plant / Shrub Species : 150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Species Fauna : 3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Species Insects : 12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# Species Avian : 13</a:t>
            </a:r>
          </a:p>
          <a:p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F7C2B4-8DC7-CD58-4DD1-B8184ECF32B9}"/>
              </a:ext>
            </a:extLst>
          </p:cNvPr>
          <p:cNvSpPr txBox="1"/>
          <p:nvPr/>
        </p:nvSpPr>
        <p:spPr>
          <a:xfrm>
            <a:off x="2239822" y="608658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teams continue to add to our registers as species are identified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336035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E7B4F-2B0E-09DF-014E-BB6106407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West Terrace Remnant Vegetation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A4D1C-D616-2D19-8928-2A52D43EF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450" y="1825625"/>
            <a:ext cx="8036756" cy="4351338"/>
          </a:xfrm>
        </p:spPr>
        <p:txBody>
          <a:bodyPr/>
          <a:lstStyle/>
          <a:p>
            <a:r>
              <a:rPr lang="en-US" b="0" i="0" dirty="0">
                <a:effectLst/>
                <a:latin typeface="adobe-garamond-pro"/>
              </a:rPr>
              <a:t>Australia’s oldest metropolitan cemetery still operating</a:t>
            </a:r>
          </a:p>
          <a:p>
            <a:r>
              <a:rPr lang="en-US" dirty="0">
                <a:latin typeface="adobe-garamond-pro"/>
              </a:rPr>
              <a:t>R</a:t>
            </a:r>
            <a:r>
              <a:rPr lang="en-US" b="0" i="0" dirty="0">
                <a:effectLst/>
                <a:latin typeface="adobe-garamond-pro"/>
              </a:rPr>
              <a:t>are native quandong grove</a:t>
            </a:r>
          </a:p>
          <a:p>
            <a:r>
              <a:rPr lang="en-US" dirty="0">
                <a:latin typeface="adobe-garamond-pro"/>
              </a:rPr>
              <a:t>100-year-old Olive trees </a:t>
            </a:r>
            <a:endParaRPr lang="en-US" b="0" i="0" dirty="0">
              <a:effectLst/>
              <a:latin typeface="adobe-garamond-pro"/>
            </a:endParaRPr>
          </a:p>
          <a:p>
            <a:r>
              <a:rPr lang="en-US" dirty="0">
                <a:latin typeface="adobe-garamond-pro"/>
              </a:rPr>
              <a:t>N</a:t>
            </a:r>
            <a:r>
              <a:rPr lang="en-US" b="0" i="0" dirty="0">
                <a:effectLst/>
                <a:latin typeface="adobe-garamond-pro"/>
              </a:rPr>
              <a:t>ative vegetation laws prevent visitors from sampling the produce. </a:t>
            </a:r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BC310-F543-8C31-9988-093E32D7A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111" y="3413381"/>
            <a:ext cx="3850849" cy="2836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19FA5F-9463-D5C2-80A9-361D15038152}"/>
              </a:ext>
            </a:extLst>
          </p:cNvPr>
          <p:cNvSpPr txBox="1"/>
          <p:nvPr/>
        </p:nvSpPr>
        <p:spPr>
          <a:xfrm>
            <a:off x="1254035" y="6323598"/>
            <a:ext cx="3656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Ref: WTC Conservation Management Plan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1759130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89FB3-E257-A517-F112-6B8F5DBF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2BFCF"/>
                </a:solidFill>
                <a:latin typeface="+mn-lt"/>
              </a:rPr>
              <a:t>Regulatory Context</a:t>
            </a:r>
            <a:endParaRPr lang="en-AU" dirty="0">
              <a:solidFill>
                <a:srgbClr val="22BFC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EAA3C-8649-77AA-0DFE-5D055661A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2088" y="1791759"/>
            <a:ext cx="10194961" cy="4351338"/>
          </a:xfrm>
        </p:spPr>
        <p:txBody>
          <a:bodyPr/>
          <a:lstStyle/>
          <a:p>
            <a:r>
              <a:rPr lang="en-US" dirty="0"/>
              <a:t>What is Sustainability?</a:t>
            </a:r>
          </a:p>
          <a:p>
            <a:pPr marL="0" indent="0">
              <a:buNone/>
            </a:pPr>
            <a:r>
              <a:rPr lang="en-A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AU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 that meets the needs of the present without compromising the ability of future generations to meet their own needs”</a:t>
            </a:r>
          </a:p>
          <a:p>
            <a:r>
              <a:rPr lang="en-AU" dirty="0"/>
              <a:t>Federal Government</a:t>
            </a:r>
          </a:p>
          <a:p>
            <a:r>
              <a:rPr lang="en-AU" dirty="0"/>
              <a:t>SA Government</a:t>
            </a:r>
          </a:p>
          <a:p>
            <a:pPr marL="0" indent="0">
              <a:buNone/>
            </a:pPr>
            <a:r>
              <a:rPr lang="en-US" sz="1800" i="1" dirty="0">
                <a:latin typeface="Arial" panose="020B0604020202020204" pitchFamily="34" charset="0"/>
                <a:cs typeface="Times New Roman" panose="02020603050405020304" pitchFamily="18" charset="0"/>
              </a:rPr>
              <a:t>The </a:t>
            </a:r>
            <a:r>
              <a:rPr lang="en-US" sz="1800" i="1" dirty="0">
                <a:latin typeface="Arial" panose="020B06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Environment Protection Act 1993</a:t>
            </a:r>
            <a:r>
              <a:rPr lang="en-US" sz="1800" i="1" dirty="0">
                <a:latin typeface="Arial" panose="020B0604020202020204" pitchFamily="34" charset="0"/>
                <a:cs typeface="Times New Roman" panose="02020603050405020304" pitchFamily="18" charset="0"/>
              </a:rPr>
              <a:t>  or EP Act provides the regulatory framework to protect South Australia's (SA) environment, including land, air and water.</a:t>
            </a:r>
          </a:p>
          <a:p>
            <a:pPr marL="0" indent="0">
              <a:buNone/>
            </a:pPr>
            <a:r>
              <a:rPr lang="en-US" sz="1800" i="1" dirty="0">
                <a:latin typeface="Arial" panose="020B0604020202020204" pitchFamily="34" charset="0"/>
                <a:cs typeface="Times New Roman" panose="02020603050405020304" pitchFamily="18" charset="0"/>
              </a:rPr>
              <a:t>Environmental Protection Policies &amp; Regulations</a:t>
            </a:r>
            <a:endParaRPr lang="en-AU" sz="1800" i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AU" dirty="0"/>
              <a:t>Department of Environment &amp; Water</a:t>
            </a:r>
          </a:p>
          <a:p>
            <a:r>
              <a:rPr lang="en-AU" dirty="0"/>
              <a:t>Local Councils &amp; regulators such as the EPA</a:t>
            </a:r>
          </a:p>
        </p:txBody>
      </p:sp>
    </p:spTree>
    <p:extLst>
      <p:ext uri="{BB962C8B-B14F-4D97-AF65-F5344CB8AC3E}">
        <p14:creationId xmlns:p14="http://schemas.microsoft.com/office/powerpoint/2010/main" val="2349513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89FB3-E257-A517-F112-6B8F5DBF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Sustainability in Cemeteries</a:t>
            </a:r>
            <a:endParaRPr lang="en-AU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EAA3C-8649-77AA-0DFE-5D055661A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226" y="1690688"/>
            <a:ext cx="5847550" cy="4351338"/>
          </a:xfrm>
        </p:spPr>
        <p:txBody>
          <a:bodyPr/>
          <a:lstStyle/>
          <a:p>
            <a:r>
              <a:rPr lang="en-US" dirty="0"/>
              <a:t>What is it &amp; how do we achieve it?</a:t>
            </a:r>
          </a:p>
          <a:p>
            <a:r>
              <a:rPr lang="en-US" dirty="0"/>
              <a:t>Measure &amp; Monitor</a:t>
            </a:r>
          </a:p>
          <a:p>
            <a:r>
              <a:rPr lang="en-US" dirty="0"/>
              <a:t>Emissions – Scope 1, 2 &amp; 3</a:t>
            </a:r>
          </a:p>
          <a:p>
            <a:r>
              <a:rPr lang="en-US" dirty="0"/>
              <a:t>Considering the Whole of Life Costs when purchasing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37ECD3-00ED-703F-5DE2-723F19EBBB23}"/>
              </a:ext>
            </a:extLst>
          </p:cNvPr>
          <p:cNvSpPr txBox="1"/>
          <p:nvPr/>
        </p:nvSpPr>
        <p:spPr>
          <a:xfrm>
            <a:off x="5744772" y="4718587"/>
            <a:ext cx="5407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6600"/>
                </a:solidFill>
                <a:latin typeface="Fave Script Bold Pro" pitchFamily="2" charset="0"/>
              </a:rPr>
              <a:t>we are a sustainable cemetery, which sustains, and is sustained, by nature</a:t>
            </a:r>
            <a:endParaRPr lang="en-AU" sz="4000" dirty="0">
              <a:solidFill>
                <a:srgbClr val="006600"/>
              </a:solidFill>
              <a:latin typeface="Fave Script Bold Pro" pitchFamily="2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2CA13B2-7D7C-112A-6381-43D4807A7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50" y="1644968"/>
            <a:ext cx="4931926" cy="392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92841"/>
      </p:ext>
    </p:extLst>
  </p:cSld>
  <p:clrMapOvr>
    <a:masterClrMapping/>
  </p:clrMapOvr>
</p:sld>
</file>

<file path=ppt/theme/theme1.xml><?xml version="1.0" encoding="utf-8"?>
<a:theme xmlns:a="http://schemas.openxmlformats.org/drawingml/2006/main" name="Home/End Slides">
  <a:themeElements>
    <a:clrScheme name="Custom 1">
      <a:dk1>
        <a:srgbClr val="326276"/>
      </a:dk1>
      <a:lt1>
        <a:srgbClr val="F7DBC0"/>
      </a:lt1>
      <a:dk2>
        <a:srgbClr val="153A47"/>
      </a:dk2>
      <a:lt2>
        <a:srgbClr val="F7A8B4"/>
      </a:lt2>
      <a:accent1>
        <a:srgbClr val="22BFCF"/>
      </a:accent1>
      <a:accent2>
        <a:srgbClr val="FFFFFF"/>
      </a:accent2>
      <a:accent3>
        <a:srgbClr val="000000"/>
      </a:accent3>
      <a:accent4>
        <a:srgbClr val="A2DBE4"/>
      </a:accent4>
      <a:accent5>
        <a:srgbClr val="FAD2D7"/>
      </a:accent5>
      <a:accent6>
        <a:srgbClr val="FEE599"/>
      </a:accent6>
      <a:hlink>
        <a:srgbClr val="F7DBC0"/>
      </a:hlink>
      <a:folHlink>
        <a:srgbClr val="F7DB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 TV ACA Presentation Template  -  Read-Only" id="{F79A6FC7-2135-4280-B9E0-CEF049C493C1}" vid="{86E077C8-6DCF-4F8D-A2FE-0CE72729E630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mine">
  <a:themeElements>
    <a:clrScheme name="Custom 1">
      <a:dk1>
        <a:srgbClr val="326276"/>
      </a:dk1>
      <a:lt1>
        <a:srgbClr val="F7DBC0"/>
      </a:lt1>
      <a:dk2>
        <a:srgbClr val="153A47"/>
      </a:dk2>
      <a:lt2>
        <a:srgbClr val="F7A8B4"/>
      </a:lt2>
      <a:accent1>
        <a:srgbClr val="22BFCF"/>
      </a:accent1>
      <a:accent2>
        <a:srgbClr val="FFFFFF"/>
      </a:accent2>
      <a:accent3>
        <a:srgbClr val="000000"/>
      </a:accent3>
      <a:accent4>
        <a:srgbClr val="A2DBE4"/>
      </a:accent4>
      <a:accent5>
        <a:srgbClr val="FAD2D7"/>
      </a:accent5>
      <a:accent6>
        <a:srgbClr val="FEE599"/>
      </a:accent6>
      <a:hlink>
        <a:srgbClr val="F7DBC0"/>
      </a:hlink>
      <a:folHlink>
        <a:srgbClr val="F7DB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 TV ACA Presentation Template  -  Read-Only" id="{F79A6FC7-2135-4280-B9E0-CEF049C493C1}" vid="{EA47D863-FE40-4D9B-8A8F-D800FDE8611C}"/>
    </a:ext>
  </a:extLst>
</a:theme>
</file>

<file path=ppt/theme/theme3.xml><?xml version="1.0" encoding="utf-8"?>
<a:theme xmlns:a="http://schemas.openxmlformats.org/drawingml/2006/main" name="Blumine Dark">
  <a:themeElements>
    <a:clrScheme name="Custom 1">
      <a:dk1>
        <a:srgbClr val="326276"/>
      </a:dk1>
      <a:lt1>
        <a:srgbClr val="F7DBC0"/>
      </a:lt1>
      <a:dk2>
        <a:srgbClr val="153A47"/>
      </a:dk2>
      <a:lt2>
        <a:srgbClr val="F7A8B4"/>
      </a:lt2>
      <a:accent1>
        <a:srgbClr val="22BFCF"/>
      </a:accent1>
      <a:accent2>
        <a:srgbClr val="FFFFFF"/>
      </a:accent2>
      <a:accent3>
        <a:srgbClr val="000000"/>
      </a:accent3>
      <a:accent4>
        <a:srgbClr val="A2DBE4"/>
      </a:accent4>
      <a:accent5>
        <a:srgbClr val="FAD2D7"/>
      </a:accent5>
      <a:accent6>
        <a:srgbClr val="FEE599"/>
      </a:accent6>
      <a:hlink>
        <a:srgbClr val="F7DBC0"/>
      </a:hlink>
      <a:folHlink>
        <a:srgbClr val="F7DB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 TV ACA Presentation Template  -  Read-Only" id="{F79A6FC7-2135-4280-B9E0-CEF049C493C1}" vid="{A2B43CCF-41A8-4519-944A-D05A99C72264}"/>
    </a:ext>
  </a:extLst>
</a:theme>
</file>

<file path=ppt/theme/theme4.xml><?xml version="1.0" encoding="utf-8"?>
<a:theme xmlns:a="http://schemas.openxmlformats.org/drawingml/2006/main" name="Sundown Light">
  <a:themeElements>
    <a:clrScheme name="Custom 1">
      <a:dk1>
        <a:srgbClr val="326276"/>
      </a:dk1>
      <a:lt1>
        <a:srgbClr val="F7DBC0"/>
      </a:lt1>
      <a:dk2>
        <a:srgbClr val="153A47"/>
      </a:dk2>
      <a:lt2>
        <a:srgbClr val="F7A8B4"/>
      </a:lt2>
      <a:accent1>
        <a:srgbClr val="22BFCF"/>
      </a:accent1>
      <a:accent2>
        <a:srgbClr val="FFFFFF"/>
      </a:accent2>
      <a:accent3>
        <a:srgbClr val="000000"/>
      </a:accent3>
      <a:accent4>
        <a:srgbClr val="A2DBE4"/>
      </a:accent4>
      <a:accent5>
        <a:srgbClr val="FAD2D7"/>
      </a:accent5>
      <a:accent6>
        <a:srgbClr val="FEE599"/>
      </a:accent6>
      <a:hlink>
        <a:srgbClr val="F7DBC0"/>
      </a:hlink>
      <a:folHlink>
        <a:srgbClr val="F7DB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 TV ACA Presentation Template  -  Read-Only" id="{F79A6FC7-2135-4280-B9E0-CEF049C493C1}" vid="{B4FF155F-2D7C-4D30-8A75-45F512C2FC2B}"/>
    </a:ext>
  </a:extLst>
</a:theme>
</file>

<file path=ppt/theme/theme5.xml><?xml version="1.0" encoding="utf-8"?>
<a:theme xmlns:a="http://schemas.openxmlformats.org/drawingml/2006/main" name="Sundown Dark">
  <a:themeElements>
    <a:clrScheme name="Custom 1">
      <a:dk1>
        <a:srgbClr val="326276"/>
      </a:dk1>
      <a:lt1>
        <a:srgbClr val="F7DBC0"/>
      </a:lt1>
      <a:dk2>
        <a:srgbClr val="153A47"/>
      </a:dk2>
      <a:lt2>
        <a:srgbClr val="F7A8B4"/>
      </a:lt2>
      <a:accent1>
        <a:srgbClr val="22BFCF"/>
      </a:accent1>
      <a:accent2>
        <a:srgbClr val="FFFFFF"/>
      </a:accent2>
      <a:accent3>
        <a:srgbClr val="000000"/>
      </a:accent3>
      <a:accent4>
        <a:srgbClr val="A2DBE4"/>
      </a:accent4>
      <a:accent5>
        <a:srgbClr val="FAD2D7"/>
      </a:accent5>
      <a:accent6>
        <a:srgbClr val="FEE599"/>
      </a:accent6>
      <a:hlink>
        <a:srgbClr val="F7DBC0"/>
      </a:hlink>
      <a:folHlink>
        <a:srgbClr val="F7DB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 TV ACA Presentation Template  -  Read-Only" id="{F79A6FC7-2135-4280-B9E0-CEF049C493C1}" vid="{2E13DDB4-805A-4B10-98B6-ECBBD4DD46FD}"/>
    </a:ext>
  </a:extLst>
</a:theme>
</file>

<file path=ppt/theme/theme6.xml><?xml version="1.0" encoding="utf-8"?>
<a:theme xmlns:a="http://schemas.openxmlformats.org/drawingml/2006/main" name="Sky Light">
  <a:themeElements>
    <a:clrScheme name="Custom 1">
      <a:dk1>
        <a:srgbClr val="326276"/>
      </a:dk1>
      <a:lt1>
        <a:srgbClr val="F7DBC0"/>
      </a:lt1>
      <a:dk2>
        <a:srgbClr val="153A47"/>
      </a:dk2>
      <a:lt2>
        <a:srgbClr val="F7A8B4"/>
      </a:lt2>
      <a:accent1>
        <a:srgbClr val="22BFCF"/>
      </a:accent1>
      <a:accent2>
        <a:srgbClr val="FFFFFF"/>
      </a:accent2>
      <a:accent3>
        <a:srgbClr val="000000"/>
      </a:accent3>
      <a:accent4>
        <a:srgbClr val="A2DBE4"/>
      </a:accent4>
      <a:accent5>
        <a:srgbClr val="FAD2D7"/>
      </a:accent5>
      <a:accent6>
        <a:srgbClr val="FEE599"/>
      </a:accent6>
      <a:hlink>
        <a:srgbClr val="F7DBC0"/>
      </a:hlink>
      <a:folHlink>
        <a:srgbClr val="F7DB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 TV ACA Presentation Template  -  Read-Only" id="{F79A6FC7-2135-4280-B9E0-CEF049C493C1}" vid="{A23FF16C-33D2-4758-B9D6-2BF68DDDF192}"/>
    </a:ext>
  </a:extLst>
</a:theme>
</file>

<file path=ppt/theme/theme7.xml><?xml version="1.0" encoding="utf-8"?>
<a:theme xmlns:a="http://schemas.openxmlformats.org/drawingml/2006/main" name="Sky Dark">
  <a:themeElements>
    <a:clrScheme name="Custom 1">
      <a:dk1>
        <a:srgbClr val="326276"/>
      </a:dk1>
      <a:lt1>
        <a:srgbClr val="F7DBC0"/>
      </a:lt1>
      <a:dk2>
        <a:srgbClr val="153A47"/>
      </a:dk2>
      <a:lt2>
        <a:srgbClr val="F7A8B4"/>
      </a:lt2>
      <a:accent1>
        <a:srgbClr val="22BFCF"/>
      </a:accent1>
      <a:accent2>
        <a:srgbClr val="FFFFFF"/>
      </a:accent2>
      <a:accent3>
        <a:srgbClr val="000000"/>
      </a:accent3>
      <a:accent4>
        <a:srgbClr val="A2DBE4"/>
      </a:accent4>
      <a:accent5>
        <a:srgbClr val="FAD2D7"/>
      </a:accent5>
      <a:accent6>
        <a:srgbClr val="FEE599"/>
      </a:accent6>
      <a:hlink>
        <a:srgbClr val="F7DBC0"/>
      </a:hlink>
      <a:folHlink>
        <a:srgbClr val="F7DB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 TV ACA Presentation Template  -  Read-Only" id="{F79A6FC7-2135-4280-B9E0-CEF049C493C1}" vid="{CA27F640-2A05-4A1F-BFD7-C93B943EA0D2}"/>
    </a:ext>
  </a:extLst>
</a:theme>
</file>

<file path=ppt/theme/theme8.xml><?xml version="1.0" encoding="utf-8"?>
<a:theme xmlns:a="http://schemas.openxmlformats.org/drawingml/2006/main" name="Derby Light">
  <a:themeElements>
    <a:clrScheme name="Custom 1">
      <a:dk1>
        <a:srgbClr val="326276"/>
      </a:dk1>
      <a:lt1>
        <a:srgbClr val="F7DBC0"/>
      </a:lt1>
      <a:dk2>
        <a:srgbClr val="153A47"/>
      </a:dk2>
      <a:lt2>
        <a:srgbClr val="F7A8B4"/>
      </a:lt2>
      <a:accent1>
        <a:srgbClr val="22BFCF"/>
      </a:accent1>
      <a:accent2>
        <a:srgbClr val="FFFFFF"/>
      </a:accent2>
      <a:accent3>
        <a:srgbClr val="000000"/>
      </a:accent3>
      <a:accent4>
        <a:srgbClr val="A2DBE4"/>
      </a:accent4>
      <a:accent5>
        <a:srgbClr val="FAD2D7"/>
      </a:accent5>
      <a:accent6>
        <a:srgbClr val="FEE599"/>
      </a:accent6>
      <a:hlink>
        <a:srgbClr val="F7DBC0"/>
      </a:hlink>
      <a:folHlink>
        <a:srgbClr val="F7DB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 TV ACA Presentation Template  -  Read-Only" id="{F79A6FC7-2135-4280-B9E0-CEF049C493C1}" vid="{3E2A6F9E-637C-492B-90F8-05D5A398583A}"/>
    </a:ext>
  </a:extLst>
</a:theme>
</file>

<file path=ppt/theme/theme9.xml><?xml version="1.0" encoding="utf-8"?>
<a:theme xmlns:a="http://schemas.openxmlformats.org/drawingml/2006/main" name="Derby Dark">
  <a:themeElements>
    <a:clrScheme name="Custom 1">
      <a:dk1>
        <a:srgbClr val="326276"/>
      </a:dk1>
      <a:lt1>
        <a:srgbClr val="F7DBC0"/>
      </a:lt1>
      <a:dk2>
        <a:srgbClr val="153A47"/>
      </a:dk2>
      <a:lt2>
        <a:srgbClr val="F7A8B4"/>
      </a:lt2>
      <a:accent1>
        <a:srgbClr val="22BFCF"/>
      </a:accent1>
      <a:accent2>
        <a:srgbClr val="FFFFFF"/>
      </a:accent2>
      <a:accent3>
        <a:srgbClr val="000000"/>
      </a:accent3>
      <a:accent4>
        <a:srgbClr val="A2DBE4"/>
      </a:accent4>
      <a:accent5>
        <a:srgbClr val="FAD2D7"/>
      </a:accent5>
      <a:accent6>
        <a:srgbClr val="FEE599"/>
      </a:accent6>
      <a:hlink>
        <a:srgbClr val="F7DBC0"/>
      </a:hlink>
      <a:folHlink>
        <a:srgbClr val="F7DB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 TV ACA Presentation Template  -  Read-Only" id="{F79A6FC7-2135-4280-B9E0-CEF049C493C1}" vid="{0AF1E360-FBA0-43AD-8B38-B670A66D75C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Staff Briefing - 23 June 2021</Template>
  <TotalTime>5702</TotalTime>
  <Words>902</Words>
  <Application>Microsoft Office PowerPoint</Application>
  <PresentationFormat>Widescreen</PresentationFormat>
  <Paragraphs>177</Paragraphs>
  <Slides>20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adobe-garamond-pro</vt:lpstr>
      <vt:lpstr>Arial</vt:lpstr>
      <vt:lpstr>Calibri</vt:lpstr>
      <vt:lpstr>Calibri Light</vt:lpstr>
      <vt:lpstr>Fave Script Bold Pro</vt:lpstr>
      <vt:lpstr>GeoEditRegular</vt:lpstr>
      <vt:lpstr>Home/End Slides</vt:lpstr>
      <vt:lpstr>Blumine</vt:lpstr>
      <vt:lpstr>Blumine Dark</vt:lpstr>
      <vt:lpstr>Sundown Light</vt:lpstr>
      <vt:lpstr>Sundown Dark</vt:lpstr>
      <vt:lpstr>Sky Light</vt:lpstr>
      <vt:lpstr>Sky Dark</vt:lpstr>
      <vt:lpstr>Derby Light</vt:lpstr>
      <vt:lpstr>Derby Dark</vt:lpstr>
      <vt:lpstr>Acrobat Document</vt:lpstr>
      <vt:lpstr>PowerPoint Presentation</vt:lpstr>
      <vt:lpstr>Today</vt:lpstr>
      <vt:lpstr>Cemeteries first Urban Parks</vt:lpstr>
      <vt:lpstr>The Importance of Cemeteries</vt:lpstr>
      <vt:lpstr>Cemeteries in SA</vt:lpstr>
      <vt:lpstr>Why Cemeteries are a surprising source of Life</vt:lpstr>
      <vt:lpstr>West Terrace Remnant Vegetation</vt:lpstr>
      <vt:lpstr>Regulatory Context</vt:lpstr>
      <vt:lpstr>Sustainability in Cemeteries</vt:lpstr>
      <vt:lpstr>Adelaide Cemeteries ISO:14001 Accreditation</vt:lpstr>
      <vt:lpstr>Sustainability at the Adelaide Cemeteries</vt:lpstr>
      <vt:lpstr>Sustainability at the Adelaide Cemeteries</vt:lpstr>
      <vt:lpstr>Sustainability at the Adelaide Cemeteries</vt:lpstr>
      <vt:lpstr>Natural Burials</vt:lpstr>
      <vt:lpstr>What Next?</vt:lpstr>
      <vt:lpstr>What Next?</vt:lpstr>
      <vt:lpstr>PowerPoint Presentation</vt:lpstr>
      <vt:lpstr>PowerPoint Presentation</vt:lpstr>
      <vt:lpstr>Recompose</vt:lpstr>
      <vt:lpstr>Questions?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Susanne Cooper</dc:creator>
  <cp:lastModifiedBy>Valda Baker-Wells</cp:lastModifiedBy>
  <cp:revision>72</cp:revision>
  <cp:lastPrinted>2022-09-02T06:53:45Z</cp:lastPrinted>
  <dcterms:created xsi:type="dcterms:W3CDTF">2021-06-07T07:12:13Z</dcterms:created>
  <dcterms:modified xsi:type="dcterms:W3CDTF">2022-09-12T01:23:18Z</dcterms:modified>
</cp:coreProperties>
</file>