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  <p:sldMasterId id="2147483739" r:id="rId5"/>
    <p:sldMasterId id="2147483711" r:id="rId6"/>
    <p:sldMasterId id="2147483721" r:id="rId7"/>
    <p:sldMasterId id="2147483730" r:id="rId8"/>
  </p:sldMasterIdLst>
  <p:notesMasterIdLst>
    <p:notesMasterId r:id="rId21"/>
  </p:notesMasterIdLst>
  <p:sldIdLst>
    <p:sldId id="660" r:id="rId9"/>
    <p:sldId id="669" r:id="rId10"/>
    <p:sldId id="679" r:id="rId11"/>
    <p:sldId id="670" r:id="rId12"/>
    <p:sldId id="671" r:id="rId13"/>
    <p:sldId id="672" r:id="rId14"/>
    <p:sldId id="673" r:id="rId15"/>
    <p:sldId id="674" r:id="rId16"/>
    <p:sldId id="675" r:id="rId17"/>
    <p:sldId id="676" r:id="rId18"/>
    <p:sldId id="677" r:id="rId19"/>
    <p:sldId id="6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telle Lorge" initials="CL" lastIdx="1" clrIdx="0">
    <p:extLst>
      <p:ext uri="{19B8F6BF-5375-455C-9EA6-DF929625EA0E}">
        <p15:presenceInfo xmlns:p15="http://schemas.microsoft.com/office/powerpoint/2012/main" userId="S::chantellel@opusxenta.com::db612c08-14ad-4f9e-9227-c72e704ec3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66"/>
    <a:srgbClr val="DFE2EC"/>
    <a:srgbClr val="408C8C"/>
    <a:srgbClr val="808DB3"/>
    <a:srgbClr val="FF8AD8"/>
    <a:srgbClr val="006666"/>
    <a:srgbClr val="73FDD6"/>
    <a:srgbClr val="60709F"/>
    <a:srgbClr val="EFF0F5"/>
    <a:srgbClr val="3C3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685FC8-66C2-471A-B961-2D946EEF2322}" v="200" dt="2023-11-03T04:04:28.870"/>
    <p1510:client id="{9597E6AA-044A-1B47-90FB-C92C9CFB0CF2}" v="35" dt="2023-11-03T04:03:55.368"/>
    <p1510:client id="{A9C32D6C-78A0-8B35-F4BA-9BF624302F51}" v="1" dt="2023-11-03T03:52:03.780"/>
    <p1510:client id="{D398AF84-2231-7E4A-BA85-5DA6790C153A}" v="36" dt="2023-11-03T04:27:35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81CF1-CC3C-4748-B9A3-ED5EE3D45FF6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1F9DD-9680-2745-8C5D-C07B915A2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2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lstStyle>
            <a:lvl1pPr algn="ctr"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8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lant, branch&#10;&#10;Description automatically generated">
            <a:extLst>
              <a:ext uri="{FF2B5EF4-FFF2-40B4-BE49-F238E27FC236}">
                <a16:creationId xmlns:a16="http://schemas.microsoft.com/office/drawing/2014/main" id="{37E50C1F-5CDC-DDAB-6F0B-EDEA279E8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220913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654188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867864B-906F-0B4D-B5C1-F0DE5BA64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3"/>
          <a:stretch/>
        </p:blipFill>
        <p:spPr>
          <a:xfrm>
            <a:off x="8068125" y="523875"/>
            <a:ext cx="3600000" cy="5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3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C183B772-D986-427D-8509-7A82A4F056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7DC2577A-C733-1353-A29B-235A6453A1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124" y="523875"/>
            <a:ext cx="3593297" cy="52978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220913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654188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229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lstStyle>
            <a:lvl1pPr algn="ctr"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0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0000" anchor="ctr">
            <a:noAutofit/>
          </a:bodyPr>
          <a:lstStyle>
            <a:lvl1pPr algn="ctr">
              <a:defRPr sz="24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00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E590-09A7-B147-92C3-DCFC9149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999251"/>
            <a:ext cx="11144250" cy="4014304"/>
          </a:xfrm>
          <a:prstGeom prst="roundRect">
            <a:avLst>
              <a:gd name="adj" fmla="val 5543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360000" tIns="360000" rIns="360000" bIns="360000" anchor="ctr">
            <a:noAutofit/>
          </a:bodyPr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20AC0-7C19-9F4E-9422-BA1F11D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5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90960-ADF4-CA42-A635-42E1DDCC7088}"/>
              </a:ext>
            </a:extLst>
          </p:cNvPr>
          <p:cNvSpPr txBox="1"/>
          <p:nvPr userDrawn="1"/>
        </p:nvSpPr>
        <p:spPr>
          <a:xfrm>
            <a:off x="11923059" y="27073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25000"/>
              </a:lnSpc>
              <a:spcAft>
                <a:spcPts val="125"/>
              </a:spcAft>
            </a:pPr>
            <a:endParaRPr lang="en-US" sz="1400" err="1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37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1F3E6-45BE-174E-85B5-3540E1CA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96356"/>
            <a:ext cx="5495925" cy="4020292"/>
          </a:xfrm>
          <a:prstGeom prst="roundRect">
            <a:avLst>
              <a:gd name="adj" fmla="val 529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3F84-BB0E-AD4F-B1A2-A2D94C1FA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875" y="1996356"/>
            <a:ext cx="5495925" cy="4020292"/>
          </a:xfrm>
          <a:prstGeom prst="roundRect">
            <a:avLst>
              <a:gd name="adj" fmla="val 555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chemeClr val="tx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273DB-8385-B242-9A09-BD47F3E3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4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08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2926"/>
            <a:ext cx="11144248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9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95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11EC0056-DF82-DE72-B627-41931AB69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8CCB046-821E-A5D5-CFB7-4855071C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875" y="5105431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7DED0D-7CF6-A6F3-191E-986D81DF0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5999958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A0CAD22-269E-0F0F-5A17-07B6AE10C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870" y="4210904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203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DA1397A5-8ACB-2E44-4AA9-11A01332B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220913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654188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245E9D-0FDC-B255-1346-7F22EB134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831" y="523462"/>
            <a:ext cx="3140294" cy="5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5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0000" anchor="ctr">
            <a:noAutofit/>
          </a:bodyPr>
          <a:lstStyle>
            <a:lvl1pPr algn="ctr">
              <a:defRPr sz="2400" b="0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50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Autofit/>
          </a:bodyPr>
          <a:lstStyle>
            <a:lvl1pPr algn="ctr"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28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90000" anchor="ctr">
            <a:noAutofit/>
          </a:bodyPr>
          <a:lstStyle>
            <a:lvl1pPr algn="ctr">
              <a:defRPr sz="2400" b="0" i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4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E590-09A7-B147-92C3-DCFC9149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999251"/>
            <a:ext cx="11144250" cy="4014304"/>
          </a:xfrm>
          <a:prstGeom prst="roundRect">
            <a:avLst>
              <a:gd name="adj" fmla="val 5543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lIns="360000" tIns="360000" rIns="360000" bIns="360000" anchor="ctr">
            <a:noAutofit/>
          </a:bodyPr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20AC0-7C19-9F4E-9422-BA1F11D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5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90960-ADF4-CA42-A635-42E1DDCC7088}"/>
              </a:ext>
            </a:extLst>
          </p:cNvPr>
          <p:cNvSpPr txBox="1"/>
          <p:nvPr userDrawn="1"/>
        </p:nvSpPr>
        <p:spPr>
          <a:xfrm>
            <a:off x="11923059" y="27073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25000"/>
              </a:lnSpc>
              <a:spcAft>
                <a:spcPts val="125"/>
              </a:spcAft>
            </a:pPr>
            <a:endParaRPr lang="en-US" sz="1400" err="1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38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1F3E6-45BE-174E-85B5-3540E1CA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96356"/>
            <a:ext cx="5495925" cy="4020292"/>
          </a:xfrm>
          <a:prstGeom prst="roundRect">
            <a:avLst>
              <a:gd name="adj" fmla="val 5295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3F84-BB0E-AD4F-B1A2-A2D94C1FA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875" y="1996356"/>
            <a:ext cx="5495925" cy="4020292"/>
          </a:xfrm>
          <a:prstGeom prst="roundRect">
            <a:avLst>
              <a:gd name="adj" fmla="val 5559"/>
            </a:avLst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273DB-8385-B242-9A09-BD47F3E3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4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2926"/>
            <a:ext cx="11144248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61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306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5E7942B9-8098-CC7D-2663-30B268F8F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8CCB046-821E-A5D5-CFB7-4855071C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875" y="5105431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7DED0D-7CF6-A6F3-191E-986D81DF0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5999958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A0CAD22-269E-0F0F-5A17-07B6AE10C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870" y="4210904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05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0652CC87-0296-343C-251F-8E5776250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220913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654188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E677640-64F6-A9CF-94C6-46A41280FB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9251" y="528533"/>
            <a:ext cx="2902171" cy="5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2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rgbClr val="001A66"/>
          </a:solidFill>
          <a:ln>
            <a:noFill/>
          </a:ln>
        </p:spPr>
        <p:txBody>
          <a:bodyPr anchor="ctr">
            <a:noAutofit/>
          </a:bodyPr>
          <a:lstStyle>
            <a:lvl1pPr algn="ctr"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5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1524-C135-FE42-AC97-65BA43A6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290" y="392288"/>
            <a:ext cx="6073422" cy="6073421"/>
          </a:xfrm>
          <a:prstGeom prst="ellipse">
            <a:avLst/>
          </a:prstGeom>
          <a:solidFill>
            <a:srgbClr val="DFE2EC"/>
          </a:solidFill>
          <a:ln>
            <a:noFill/>
          </a:ln>
        </p:spPr>
        <p:txBody>
          <a:bodyPr lIns="90000" anchor="ctr">
            <a:noAutofit/>
          </a:bodyPr>
          <a:lstStyle>
            <a:lvl1pPr algn="ctr">
              <a:defRPr sz="2400" b="0" i="0">
                <a:solidFill>
                  <a:srgbClr val="001A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46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E590-09A7-B147-92C3-DCFC9149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999251"/>
            <a:ext cx="11144250" cy="4014304"/>
          </a:xfrm>
          <a:prstGeom prst="roundRect">
            <a:avLst>
              <a:gd name="adj" fmla="val 527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360000" anchor="ctr">
            <a:noAutofit/>
          </a:bodyPr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20AC0-7C19-9F4E-9422-BA1F11D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5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90960-ADF4-CA42-A635-42E1DDCC7088}"/>
              </a:ext>
            </a:extLst>
          </p:cNvPr>
          <p:cNvSpPr txBox="1"/>
          <p:nvPr userDrawn="1"/>
        </p:nvSpPr>
        <p:spPr>
          <a:xfrm>
            <a:off x="11923059" y="27073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25000"/>
              </a:lnSpc>
              <a:spcAft>
                <a:spcPts val="125"/>
              </a:spcAft>
            </a:pPr>
            <a:endParaRPr lang="en-US" sz="1400" err="1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00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7E590-09A7-B147-92C3-DCFC9149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" y="1999251"/>
            <a:ext cx="11144250" cy="4014304"/>
          </a:xfrm>
          <a:prstGeom prst="roundRect">
            <a:avLst>
              <a:gd name="adj" fmla="val 5278"/>
            </a:avLst>
          </a:prstGeom>
          <a:solidFill>
            <a:schemeClr val="bg1"/>
          </a:solidFill>
          <a:ln>
            <a:solidFill>
              <a:srgbClr val="001A66"/>
            </a:solidFill>
          </a:ln>
        </p:spPr>
        <p:txBody>
          <a:bodyPr lIns="360000" tIns="360000" rIns="360000" bIns="360000" anchor="ctr">
            <a:noAutofit/>
          </a:bodyPr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20AC0-7C19-9F4E-9422-BA1F11D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5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rgbClr val="001A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90960-ADF4-CA42-A635-42E1DDCC7088}"/>
              </a:ext>
            </a:extLst>
          </p:cNvPr>
          <p:cNvSpPr txBox="1"/>
          <p:nvPr userDrawn="1"/>
        </p:nvSpPr>
        <p:spPr>
          <a:xfrm>
            <a:off x="11923059" y="27073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125000"/>
              </a:lnSpc>
              <a:spcAft>
                <a:spcPts val="125"/>
              </a:spcAft>
            </a:pPr>
            <a:endParaRPr lang="en-US" sz="1400" err="1">
              <a:solidFill>
                <a:srgbClr val="3C3F4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9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1F3E6-45BE-174E-85B5-3540E1CA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96356"/>
            <a:ext cx="5495925" cy="4020292"/>
          </a:xfrm>
          <a:prstGeom prst="roundRect">
            <a:avLst>
              <a:gd name="adj" fmla="val 5824"/>
            </a:avLst>
          </a:prstGeom>
          <a:solidFill>
            <a:schemeClr val="bg1"/>
          </a:solidFill>
          <a:ln>
            <a:solidFill>
              <a:srgbClr val="001A66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3F84-BB0E-AD4F-B1A2-A2D94C1FA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875" y="1996356"/>
            <a:ext cx="5495925" cy="4020292"/>
          </a:xfrm>
          <a:prstGeom prst="roundRect">
            <a:avLst>
              <a:gd name="adj" fmla="val 5824"/>
            </a:avLst>
          </a:prstGeom>
          <a:solidFill>
            <a:schemeClr val="bg1"/>
          </a:solidFill>
          <a:ln>
            <a:solidFill>
              <a:srgbClr val="001A66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273DB-8385-B242-9A09-BD47F3E3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4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1A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05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2926"/>
            <a:ext cx="11144248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rgbClr val="001A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67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943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E60E8462-5E4F-9BF5-0AC2-871998E09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8CCB046-821E-A5D5-CFB7-4855071C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875" y="5105431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F7DED0D-7CF6-A6F3-191E-986D81DF0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5999958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A0CAD22-269E-0F0F-5A17-07B6AE10C5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870" y="4210904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33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1F3E6-45BE-174E-85B5-3540E1CA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96356"/>
            <a:ext cx="5495925" cy="4020292"/>
          </a:xfrm>
          <a:prstGeom prst="roundRect">
            <a:avLst>
              <a:gd name="adj" fmla="val 5295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D3F84-BB0E-AD4F-B1A2-A2D94C1FA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875" y="1996356"/>
            <a:ext cx="5495925" cy="4020292"/>
          </a:xfrm>
          <a:prstGeom prst="roundRect">
            <a:avLst>
              <a:gd name="adj" fmla="val 555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360000" anchor="ctr"/>
          <a:lstStyle>
            <a:lvl1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>
              <a:spcAft>
                <a:spcPts val="125"/>
              </a:spcAft>
              <a:defRPr sz="1400" b="0" i="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273DB-8385-B242-9A09-BD47F3E30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23874"/>
            <a:ext cx="11144250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4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8AA1-7DD1-3B4C-9EE5-5B214494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2926"/>
            <a:ext cx="11144248" cy="424732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 b="0" i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5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7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DFCBE8A5-7467-BFEC-81A3-7730D652E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5B0A09-6F2A-8797-9464-788009741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875" y="5105431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3ABE7A4-6EA3-29F4-132D-279FAE66D5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875" y="5999958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AB2AF80-5ABD-74D8-EB99-BB661524D0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870" y="4210904"/>
            <a:ext cx="2880000" cy="338554"/>
          </a:xfrm>
        </p:spPr>
        <p:txBody>
          <a:bodyPr lIns="90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85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9C862059-8D9A-8919-FD0A-41A377E60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220913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654188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867864B-906F-0B4D-B5C1-F0DE5BA64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3"/>
          <a:stretch/>
        </p:blipFill>
        <p:spPr>
          <a:xfrm>
            <a:off x="8068125" y="523875"/>
            <a:ext cx="3600000" cy="5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9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90AD21AA-29B3-6A09-B289-5ED7E4233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75994" y="-2675999"/>
            <a:ext cx="6858001" cy="12210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867" y="4220913"/>
            <a:ext cx="11119555" cy="9278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C77D9-1185-2742-90E5-C73B34AA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5654188"/>
            <a:ext cx="11141075" cy="675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ctr">
              <a:buNone/>
              <a:defRPr sz="1400">
                <a:solidFill>
                  <a:srgbClr val="3C3F4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867864B-906F-0B4D-B5C1-F0DE5BA64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3"/>
          <a:stretch/>
        </p:blipFill>
        <p:spPr>
          <a:xfrm>
            <a:off x="8068125" y="523875"/>
            <a:ext cx="3600000" cy="5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8225E0D-4BFD-694A-929A-B7DBBB6FB46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267200"/>
          </a:xfrm>
          <a:prstGeom prst="rect">
            <a:avLst/>
          </a:prstGeom>
        </p:spPr>
      </p:pic>
      <p:pic>
        <p:nvPicPr>
          <p:cNvPr id="6" name="Picture 5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32DEA906-125A-6B4E-B973-E8C5748C15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125" y="6326610"/>
            <a:ext cx="1332000" cy="21082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8C63ED4-EB18-ED46-893C-5A1D99C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23875"/>
            <a:ext cx="11144250" cy="42473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85547-AB8D-7F4B-98FE-83B7457E8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011386"/>
            <a:ext cx="11144250" cy="399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0" r:id="rId2"/>
    <p:sldLayoutId id="2147483689" r:id="rId3"/>
    <p:sldLayoutId id="2147483691" r:id="rId4"/>
    <p:sldLayoutId id="2147483693" r:id="rId5"/>
    <p:sldLayoutId id="2147483694" r:id="rId6"/>
    <p:sldLayoutId id="214748371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8225E0D-4BFD-694A-929A-B7DBBB6FB4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267200"/>
          </a:xfrm>
          <a:prstGeom prst="rect">
            <a:avLst/>
          </a:prstGeom>
        </p:spPr>
      </p:pic>
      <p:pic>
        <p:nvPicPr>
          <p:cNvPr id="6" name="Picture 5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32DEA906-125A-6B4E-B973-E8C5748C15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125" y="6326610"/>
            <a:ext cx="1332000" cy="21082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8C63ED4-EB18-ED46-893C-5A1D99C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23875"/>
            <a:ext cx="11144250" cy="42473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85547-AB8D-7F4B-98FE-83B7457E8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011386"/>
            <a:ext cx="11144250" cy="399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4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B54C6814-F675-4FF8-6BE9-9986C5337F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125" y="6327666"/>
            <a:ext cx="1332000" cy="209764"/>
          </a:xfrm>
          <a:prstGeom prst="rect">
            <a:avLst/>
          </a:prstGeom>
        </p:spPr>
      </p:pic>
      <p:pic>
        <p:nvPicPr>
          <p:cNvPr id="8" name="Picture 7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67D65220-BC9F-F3FB-F87D-81C20FE4757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26720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8C63ED4-EB18-ED46-893C-5A1D99C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23875"/>
            <a:ext cx="11144250" cy="42473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85547-AB8D-7F4B-98FE-83B7457E8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011386"/>
            <a:ext cx="11144250" cy="399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2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F8DEFCC8-A838-AF64-E6A3-FC479C6015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125" y="6334125"/>
            <a:ext cx="1332000" cy="209764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F8A6456D-A711-087B-D162-C47FE20C276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26720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8C63ED4-EB18-ED46-893C-5A1D99C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23875"/>
            <a:ext cx="11144250" cy="42473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85547-AB8D-7F4B-98FE-83B7457E8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011386"/>
            <a:ext cx="11144250" cy="399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3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501257C-4647-32F1-8420-92D52FAC516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125" y="6334125"/>
            <a:ext cx="1332000" cy="209764"/>
          </a:xfrm>
          <a:prstGeom prst="rect">
            <a:avLst/>
          </a:prstGeom>
        </p:spPr>
      </p:pic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EA11A1A-A96B-97CD-4821-BF169D447C9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4278191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8C63ED4-EB18-ED46-893C-5A1D99C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6" y="523875"/>
            <a:ext cx="11144250" cy="42473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85547-AB8D-7F4B-98FE-83B7457E8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011386"/>
            <a:ext cx="11144250" cy="3994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2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rgbClr val="001A66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spcAft>
          <a:spcPts val="125"/>
        </a:spcAft>
        <a:buFont typeface="Arial" panose="020B0604020202020204" pitchFamily="34" charset="0"/>
        <a:buChar char="•"/>
        <a:defRPr sz="1400" b="0" i="0" kern="1200">
          <a:solidFill>
            <a:srgbClr val="3C3F42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5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27A3D4EA-BE66-93A4-72DC-2309BF404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3C1CDC0-B8D8-E11F-7D99-1A4C28B52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6000" y="2868623"/>
            <a:ext cx="7200000" cy="112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9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gradient&#10;&#10;Description automatically generated">
            <a:extLst>
              <a:ext uri="{FF2B5EF4-FFF2-40B4-BE49-F238E27FC236}">
                <a16:creationId xmlns:a16="http://schemas.microsoft.com/office/drawing/2014/main" id="{0DC170A9-5DF5-153F-7B54-7A217795A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8" t="172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940885-9464-51D0-B5D7-1DFE2EC6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858" y="2515480"/>
            <a:ext cx="3484800" cy="594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Enhanced Funeral Home Capabilities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2CB431-FF3F-C5D0-3452-50659CBBE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045" y="549000"/>
            <a:ext cx="480309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6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gradient&#10;&#10;Description automatically generated">
            <a:extLst>
              <a:ext uri="{FF2B5EF4-FFF2-40B4-BE49-F238E27FC236}">
                <a16:creationId xmlns:a16="http://schemas.microsoft.com/office/drawing/2014/main" id="{0DC170A9-5DF5-153F-7B54-7A217795A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8" t="172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940885-9464-51D0-B5D7-1DFE2EC6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858" y="2515480"/>
            <a:ext cx="3484800" cy="594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New Look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502459D-BEF4-A4F6-7ADA-AF7E1A9F7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3974" y="595438"/>
            <a:ext cx="4515097" cy="5760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C4DDBAC-50FC-D13B-2245-8FA2DB620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658" y="1809000"/>
            <a:ext cx="5760000" cy="3240000"/>
          </a:xfrm>
          <a:prstGeom prst="roundRect">
            <a:avLst>
              <a:gd name="adj" fmla="val 1571"/>
            </a:avLst>
          </a:prstGeom>
        </p:spPr>
      </p:pic>
    </p:spTree>
    <p:extLst>
      <p:ext uri="{BB962C8B-B14F-4D97-AF65-F5344CB8AC3E}">
        <p14:creationId xmlns:p14="http://schemas.microsoft.com/office/powerpoint/2010/main" val="214013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rry background of a green and yellow gradient&#10;&#10;Description automatically generated">
            <a:extLst>
              <a:ext uri="{FF2B5EF4-FFF2-40B4-BE49-F238E27FC236}">
                <a16:creationId xmlns:a16="http://schemas.microsoft.com/office/drawing/2014/main" id="{8FAC44E9-79BA-A460-D132-8B54CECA1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accent1"/>
                </a:solidFill>
              </a:rPr>
              <a:t>opusxenta.com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B4487-3B7D-E027-8B53-62BC7261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42" y="2520448"/>
            <a:ext cx="10306916" cy="862114"/>
          </a:xfrm>
        </p:spPr>
        <p:txBody>
          <a:bodyPr lIns="180000" tIns="180000" rIns="180000" bIns="180000"/>
          <a:lstStyle/>
          <a:p>
            <a:r>
              <a:rPr lang="en-US" sz="3600">
                <a:solidFill>
                  <a:schemeClr val="accent1"/>
                </a:solidFill>
              </a:rPr>
              <a:t>Thank You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C38E3C2-87A7-AE41-5F55-2CAF1F6BF2BD}"/>
              </a:ext>
            </a:extLst>
          </p:cNvPr>
          <p:cNvSpPr txBox="1">
            <a:spLocks/>
          </p:cNvSpPr>
          <p:nvPr/>
        </p:nvSpPr>
        <p:spPr>
          <a:xfrm>
            <a:off x="942542" y="3601521"/>
            <a:ext cx="10306916" cy="736031"/>
          </a:xfrm>
          <a:prstGeom prst="roundRect">
            <a:avLst>
              <a:gd name="adj" fmla="val 5278"/>
            </a:avLst>
          </a:prstGeom>
          <a:noFill/>
          <a:ln>
            <a:noFill/>
          </a:ln>
        </p:spPr>
        <p:txBody>
          <a:bodyPr vert="horz" wrap="square" lIns="180000" tIns="180000" rIns="180000" bIns="18000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125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rgbClr val="3C3F4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err="1">
                <a:solidFill>
                  <a:schemeClr val="accent1"/>
                </a:solidFill>
              </a:rPr>
              <a:t>claires@opusxenta.com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62A420-B323-E520-B160-BC35F3EA083D}"/>
              </a:ext>
            </a:extLst>
          </p:cNvPr>
          <p:cNvSpPr/>
          <p:nvPr/>
        </p:nvSpPr>
        <p:spPr>
          <a:xfrm flipV="1">
            <a:off x="6199478" y="1528241"/>
            <a:ext cx="3366654" cy="336665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488A765-AB40-C664-AC54-8AA4E8A7B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403398" y="1284283"/>
            <a:ext cx="11178250" cy="38545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2E3CA99-57CA-2862-59CF-05235DDF6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2201" y="2931379"/>
            <a:ext cx="3600000" cy="56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17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gradient&#10;&#10;Description automatically generated">
            <a:extLst>
              <a:ext uri="{FF2B5EF4-FFF2-40B4-BE49-F238E27FC236}">
                <a16:creationId xmlns:a16="http://schemas.microsoft.com/office/drawing/2014/main" id="{666D456E-350A-84B0-CDED-D4F0FCCD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4147AFF-3EE1-12E1-508E-00C7631C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369077">
            <a:off x="2978294" y="1515490"/>
            <a:ext cx="9809018" cy="3382419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accent1"/>
                </a:solidFill>
              </a:rPr>
              <a:t>Cofounder of OpusXenta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B4487-3B7D-E027-8B53-62BC7261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42" y="2520448"/>
            <a:ext cx="10306916" cy="862114"/>
          </a:xfrm>
        </p:spPr>
        <p:txBody>
          <a:bodyPr lIns="180000" tIns="180000" rIns="180000" bIns="180000"/>
          <a:lstStyle/>
          <a:p>
            <a:r>
              <a:rPr lang="en-US" sz="3600" dirty="0">
                <a:solidFill>
                  <a:schemeClr val="accent1"/>
                </a:solidFill>
              </a:rPr>
              <a:t>Claire Shelvey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795D59-358C-B9A2-9405-76E8A95F022E}"/>
              </a:ext>
            </a:extLst>
          </p:cNvPr>
          <p:cNvSpPr/>
          <p:nvPr/>
        </p:nvSpPr>
        <p:spPr>
          <a:xfrm>
            <a:off x="6199478" y="2847349"/>
            <a:ext cx="3366654" cy="3366654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10F3EDC-ED59-01B2-D518-908C02F12BD4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213" r="7075"/>
          <a:stretch/>
        </p:blipFill>
        <p:spPr>
          <a:xfrm>
            <a:off x="7477559" y="1185575"/>
            <a:ext cx="3771900" cy="37711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883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gradient&#10;&#10;Description automatically generated">
            <a:extLst>
              <a:ext uri="{FF2B5EF4-FFF2-40B4-BE49-F238E27FC236}">
                <a16:creationId xmlns:a16="http://schemas.microsoft.com/office/drawing/2014/main" id="{666D456E-350A-84B0-CDED-D4F0FCCD6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1EF745E-DF83-A801-14D5-AF479F94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57871" y="987974"/>
            <a:ext cx="16016398" cy="552289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7C867C-3A36-F318-9344-94C73F74B312}"/>
              </a:ext>
            </a:extLst>
          </p:cNvPr>
          <p:cNvGrpSpPr>
            <a:grpSpLocks noChangeAspect="1"/>
          </p:cNvGrpSpPr>
          <p:nvPr/>
        </p:nvGrpSpPr>
        <p:grpSpPr>
          <a:xfrm>
            <a:off x="6095999" y="2407088"/>
            <a:ext cx="5883489" cy="4261131"/>
            <a:chOff x="3931920" y="896112"/>
            <a:chExt cx="8040624" cy="5824727"/>
          </a:xfrm>
        </p:grpSpPr>
        <p:pic>
          <p:nvPicPr>
            <p:cNvPr id="13" name="Picture 12" descr="An aerial view of a cemetery&#10;&#10;Description automatically generated">
              <a:extLst>
                <a:ext uri="{FF2B5EF4-FFF2-40B4-BE49-F238E27FC236}">
                  <a16:creationId xmlns:a16="http://schemas.microsoft.com/office/drawing/2014/main" id="{59DB7C20-1633-553C-D445-7BBBA8AE1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0" t="13239"/>
            <a:stretch/>
          </p:blipFill>
          <p:spPr>
            <a:xfrm>
              <a:off x="3931920" y="896112"/>
              <a:ext cx="8040624" cy="5824727"/>
            </a:xfrm>
            <a:prstGeom prst="roundRect">
              <a:avLst>
                <a:gd name="adj" fmla="val 4126"/>
              </a:avLst>
            </a:prstGeom>
          </p:spPr>
        </p:pic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642664CA-B2DC-89B3-5FB0-838B89B277CD}"/>
                </a:ext>
              </a:extLst>
            </p:cNvPr>
            <p:cNvSpPr/>
            <p:nvPr/>
          </p:nvSpPr>
          <p:spPr>
            <a:xfrm>
              <a:off x="6007454" y="4214400"/>
              <a:ext cx="508000" cy="486247"/>
            </a:xfrm>
            <a:custGeom>
              <a:avLst/>
              <a:gdLst>
                <a:gd name="connsiteX0" fmla="*/ 254000 w 508000"/>
                <a:gd name="connsiteY0" fmla="*/ 121562 h 486247"/>
                <a:gd name="connsiteX1" fmla="*/ 254000 w 508000"/>
                <a:gd name="connsiteY1" fmla="*/ 486247 h 486247"/>
                <a:gd name="connsiteX2" fmla="*/ 254000 w 508000"/>
                <a:gd name="connsiteY2" fmla="*/ 121562 h 48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486247" extrusionOk="0">
                  <a:moveTo>
                    <a:pt x="254000" y="121562"/>
                  </a:moveTo>
                  <a:cubicBezTo>
                    <a:pt x="303571" y="-166608"/>
                    <a:pt x="675953" y="184748"/>
                    <a:pt x="254000" y="486247"/>
                  </a:cubicBezTo>
                  <a:cubicBezTo>
                    <a:pt x="-275965" y="78016"/>
                    <a:pt x="157155" y="-186956"/>
                    <a:pt x="254000" y="121562"/>
                  </a:cubicBezTo>
                  <a:close/>
                </a:path>
              </a:pathLst>
            </a:custGeom>
            <a:noFill/>
            <a:ln w="38100">
              <a:solidFill>
                <a:srgbClr val="650352"/>
              </a:solidFill>
              <a:extLst>
                <a:ext uri="{C807C97D-BFC1-408E-A445-0C87EB9F89A2}">
                  <ask:lineSketchStyleProps xmlns:ask="http://schemas.microsoft.com/office/drawing/2018/sketchyshapes" sd="2116632749">
                    <a:prstGeom prst="hear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4431622-4256-E711-9BC7-67D1030B3C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8" t="6666" b="27673"/>
          <a:stretch/>
        </p:blipFill>
        <p:spPr>
          <a:xfrm>
            <a:off x="2547324" y="2882857"/>
            <a:ext cx="3402289" cy="3785362"/>
          </a:xfrm>
          <a:prstGeom prst="roundRect">
            <a:avLst>
              <a:gd name="adj" fmla="val 5237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83FA8D-589C-4E31-B5C9-78ABAE6FC4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41" t="29811" r="36252" b="38491"/>
          <a:stretch/>
        </p:blipFill>
        <p:spPr>
          <a:xfrm>
            <a:off x="212512" y="3358055"/>
            <a:ext cx="2506363" cy="2255728"/>
          </a:xfrm>
          <a:prstGeom prst="roundRect">
            <a:avLst>
              <a:gd name="adj" fmla="val 9521"/>
            </a:avLst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05E446-7D5B-9AE1-032F-B44675C764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057"/>
          <a:stretch/>
        </p:blipFill>
        <p:spPr>
          <a:xfrm>
            <a:off x="8337544" y="1391736"/>
            <a:ext cx="3403696" cy="3600000"/>
          </a:xfrm>
          <a:prstGeom prst="roundRect">
            <a:avLst>
              <a:gd name="adj" fmla="val 3868"/>
            </a:avLst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546BACA-FE0F-79BF-2E18-7817410D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64" y="1170505"/>
            <a:ext cx="10306916" cy="862114"/>
          </a:xfrm>
        </p:spPr>
        <p:txBody>
          <a:bodyPr lIns="180000" tIns="180000" rIns="180000" bIns="180000"/>
          <a:lstStyle/>
          <a:p>
            <a:r>
              <a:rPr lang="en-US" sz="3600" dirty="0">
                <a:solidFill>
                  <a:schemeClr val="accent1"/>
                </a:solidFill>
              </a:rPr>
              <a:t>From personal experience …</a:t>
            </a:r>
          </a:p>
        </p:txBody>
      </p:sp>
    </p:spTree>
    <p:extLst>
      <p:ext uri="{BB962C8B-B14F-4D97-AF65-F5344CB8AC3E}">
        <p14:creationId xmlns:p14="http://schemas.microsoft.com/office/powerpoint/2010/main" val="11903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and yellow gradient&#10;&#10;Description automatically generated">
            <a:extLst>
              <a:ext uri="{FF2B5EF4-FFF2-40B4-BE49-F238E27FC236}">
                <a16:creationId xmlns:a16="http://schemas.microsoft.com/office/drawing/2014/main" id="{7439EB2B-C8BF-100A-99BC-406CC0D7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B4487-3B7D-E027-8B53-62BC7261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42" y="2520448"/>
            <a:ext cx="10306916" cy="862114"/>
          </a:xfrm>
        </p:spPr>
        <p:txBody>
          <a:bodyPr lIns="180000" tIns="180000" rIns="180000" bIns="180000"/>
          <a:lstStyle/>
          <a:p>
            <a:r>
              <a:rPr lang="en-US" sz="3600">
                <a:solidFill>
                  <a:schemeClr val="accent1"/>
                </a:solidFill>
              </a:rPr>
              <a:t>A Year in Review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1D52961-50F1-C5C0-50BE-F5A78760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7780" y="549000"/>
            <a:ext cx="482167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6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blurry green and blue background&#10;&#10;Description automatically generated">
            <a:extLst>
              <a:ext uri="{FF2B5EF4-FFF2-40B4-BE49-F238E27FC236}">
                <a16:creationId xmlns:a16="http://schemas.microsoft.com/office/drawing/2014/main" id="{D9C2F044-B4B1-69D0-65A5-BD4DD84B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149A3EF-1668-D067-26DC-F8EA233E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4055283" y="1994599"/>
            <a:ext cx="15796521" cy="5447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B4487-3B7D-E027-8B53-62BC7261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42" y="1132485"/>
            <a:ext cx="11144248" cy="862114"/>
          </a:xfrm>
        </p:spPr>
        <p:txBody>
          <a:bodyPr lIns="180000" tIns="180000" rIns="180000" bIns="18000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Welcome to the OpusXenta Family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62D252-5BBC-249F-8F2F-CA08BCBEA961}"/>
              </a:ext>
            </a:extLst>
          </p:cNvPr>
          <p:cNvGrpSpPr/>
          <p:nvPr/>
        </p:nvGrpSpPr>
        <p:grpSpPr>
          <a:xfrm>
            <a:off x="1118945" y="2292351"/>
            <a:ext cx="2880000" cy="900000"/>
            <a:chOff x="1744514" y="1147291"/>
            <a:chExt cx="2880000" cy="90000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D32B8C7-F90E-647E-79B1-4DA94F7A1CDA}"/>
                </a:ext>
              </a:extLst>
            </p:cNvPr>
            <p:cNvSpPr/>
            <p:nvPr/>
          </p:nvSpPr>
          <p:spPr>
            <a:xfrm>
              <a:off x="1744514" y="1147291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036E8EE-EF97-5777-DBB1-49578A524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16147" y="1147291"/>
              <a:ext cx="2736735" cy="9000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066EDD-E079-A0D5-157C-4182DBB75E94}"/>
              </a:ext>
            </a:extLst>
          </p:cNvPr>
          <p:cNvGrpSpPr/>
          <p:nvPr/>
        </p:nvGrpSpPr>
        <p:grpSpPr>
          <a:xfrm>
            <a:off x="1118945" y="5038949"/>
            <a:ext cx="2880000" cy="900000"/>
            <a:chOff x="7209184" y="5370010"/>
            <a:chExt cx="2880000" cy="9000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6A23B3A-8B69-6822-62A4-3BABD0DAA26C}"/>
                </a:ext>
              </a:extLst>
            </p:cNvPr>
            <p:cNvSpPr/>
            <p:nvPr/>
          </p:nvSpPr>
          <p:spPr>
            <a:xfrm>
              <a:off x="7209184" y="5370010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B9EC2E8-2084-5ACC-DB60-A39CD2C9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5184" y="5570913"/>
              <a:ext cx="2808000" cy="49819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937B-8E7C-0DFA-9DD6-3D6899895ECC}"/>
              </a:ext>
            </a:extLst>
          </p:cNvPr>
          <p:cNvGrpSpPr/>
          <p:nvPr/>
        </p:nvGrpSpPr>
        <p:grpSpPr>
          <a:xfrm>
            <a:off x="8369458" y="3663420"/>
            <a:ext cx="2880000" cy="900000"/>
            <a:chOff x="3152872" y="3583263"/>
            <a:chExt cx="2880000" cy="90000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82468C65-4D56-6EA8-BDE8-E4B2D8D6E9B8}"/>
                </a:ext>
              </a:extLst>
            </p:cNvPr>
            <p:cNvSpPr/>
            <p:nvPr/>
          </p:nvSpPr>
          <p:spPr>
            <a:xfrm>
              <a:off x="3152872" y="3583263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logo with a sun and rainbow&#10;&#10;Description automatically generated">
              <a:extLst>
                <a:ext uri="{FF2B5EF4-FFF2-40B4-BE49-F238E27FC236}">
                  <a16:creationId xmlns:a16="http://schemas.microsoft.com/office/drawing/2014/main" id="{EEBA097F-83B3-0438-48FF-A4A6F29ED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68135" y="3583263"/>
              <a:ext cx="1449474" cy="90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741694A-47A6-2D40-16EE-BF90DE89FC33}"/>
              </a:ext>
            </a:extLst>
          </p:cNvPr>
          <p:cNvGrpSpPr/>
          <p:nvPr/>
        </p:nvGrpSpPr>
        <p:grpSpPr>
          <a:xfrm>
            <a:off x="1118945" y="3665650"/>
            <a:ext cx="2880000" cy="900000"/>
            <a:chOff x="9312000" y="3329409"/>
            <a:chExt cx="2880000" cy="900000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FDF7865-C462-CD95-55F4-2CC7D8AECFBC}"/>
                </a:ext>
              </a:extLst>
            </p:cNvPr>
            <p:cNvSpPr/>
            <p:nvPr/>
          </p:nvSpPr>
          <p:spPr>
            <a:xfrm>
              <a:off x="9312000" y="3329409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A close-up of a logo&#10;&#10;Description automatically generated">
              <a:extLst>
                <a:ext uri="{FF2B5EF4-FFF2-40B4-BE49-F238E27FC236}">
                  <a16:creationId xmlns:a16="http://schemas.microsoft.com/office/drawing/2014/main" id="{3FA610E4-7588-898D-D464-B3C1F24CB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67968" y="3383409"/>
              <a:ext cx="2568065" cy="7920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F6B8A7-078E-E928-A8BB-40D5EBADF24E}"/>
              </a:ext>
            </a:extLst>
          </p:cNvPr>
          <p:cNvGrpSpPr/>
          <p:nvPr/>
        </p:nvGrpSpPr>
        <p:grpSpPr>
          <a:xfrm>
            <a:off x="4740483" y="3663420"/>
            <a:ext cx="2880000" cy="900000"/>
            <a:chOff x="133338" y="3580163"/>
            <a:chExt cx="2880000" cy="90000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579EAF2C-D45D-E877-2BA3-B498141064C1}"/>
                </a:ext>
              </a:extLst>
            </p:cNvPr>
            <p:cNvSpPr/>
            <p:nvPr/>
          </p:nvSpPr>
          <p:spPr>
            <a:xfrm>
              <a:off x="133338" y="3580163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041C9C9-FEF8-3B5D-6CE5-86FC2D581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3338" y="3670163"/>
              <a:ext cx="2320000" cy="72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3205D0-D58A-CD60-291C-B5C34A1B12D5}"/>
              </a:ext>
            </a:extLst>
          </p:cNvPr>
          <p:cNvGrpSpPr/>
          <p:nvPr/>
        </p:nvGrpSpPr>
        <p:grpSpPr>
          <a:xfrm>
            <a:off x="4740483" y="5038949"/>
            <a:ext cx="2880000" cy="900000"/>
            <a:chOff x="-392688" y="5263762"/>
            <a:chExt cx="2880000" cy="90000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00878227-388F-9BFC-A4B0-62D09CA6AD8C}"/>
                </a:ext>
              </a:extLst>
            </p:cNvPr>
            <p:cNvSpPr/>
            <p:nvPr/>
          </p:nvSpPr>
          <p:spPr>
            <a:xfrm>
              <a:off x="-392688" y="5263762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37EBE1FD-EDFF-AFFB-B1C7-E079D3BB5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56688" y="5495773"/>
              <a:ext cx="2808000" cy="43597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48DDA1-1F33-6202-6E6E-FDE092D239F4}"/>
              </a:ext>
            </a:extLst>
          </p:cNvPr>
          <p:cNvGrpSpPr/>
          <p:nvPr/>
        </p:nvGrpSpPr>
        <p:grpSpPr>
          <a:xfrm>
            <a:off x="8362021" y="5038949"/>
            <a:ext cx="2880000" cy="900000"/>
            <a:chOff x="6032872" y="3490855"/>
            <a:chExt cx="2880000" cy="9000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00B0299-D097-E79B-EEFF-55D8773F7CD2}"/>
                </a:ext>
              </a:extLst>
            </p:cNvPr>
            <p:cNvSpPr/>
            <p:nvPr/>
          </p:nvSpPr>
          <p:spPr>
            <a:xfrm>
              <a:off x="6032872" y="3490855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logo with a circle and a logo&#10;&#10;Description automatically generated with medium confidence">
              <a:extLst>
                <a:ext uri="{FF2B5EF4-FFF2-40B4-BE49-F238E27FC236}">
                  <a16:creationId xmlns:a16="http://schemas.microsoft.com/office/drawing/2014/main" id="{B4A73CAF-AB9A-41B2-24A1-B7C31A540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2463" y="3508855"/>
              <a:ext cx="2320818" cy="8640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F4D5CED-1498-D269-1DE7-75468676A499}"/>
              </a:ext>
            </a:extLst>
          </p:cNvPr>
          <p:cNvGrpSpPr/>
          <p:nvPr/>
        </p:nvGrpSpPr>
        <p:grpSpPr>
          <a:xfrm>
            <a:off x="4740483" y="2292351"/>
            <a:ext cx="2880000" cy="900000"/>
            <a:chOff x="6412728" y="2425782"/>
            <a:chExt cx="2880000" cy="900000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63B32D0-8989-DFFE-18C9-584891B06F0E}"/>
                </a:ext>
              </a:extLst>
            </p:cNvPr>
            <p:cNvSpPr/>
            <p:nvPr/>
          </p:nvSpPr>
          <p:spPr>
            <a:xfrm>
              <a:off x="6412728" y="2425782"/>
              <a:ext cx="2880000" cy="900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logo for a memorial park&#10;&#10;Description automatically generated">
              <a:extLst>
                <a:ext uri="{FF2B5EF4-FFF2-40B4-BE49-F238E27FC236}">
                  <a16:creationId xmlns:a16="http://schemas.microsoft.com/office/drawing/2014/main" id="{03B45FA4-56BD-5DE2-BE9B-0AD211A16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96478" y="2425782"/>
              <a:ext cx="21125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53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e and green gradient&#10;&#10;Description automatically generated">
            <a:extLst>
              <a:ext uri="{FF2B5EF4-FFF2-40B4-BE49-F238E27FC236}">
                <a16:creationId xmlns:a16="http://schemas.microsoft.com/office/drawing/2014/main" id="{B2B81F3F-067A-A0F2-0394-E3C4B702B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22009" cy="6874880"/>
          </a:xfrm>
          <a:prstGeom prst="rect">
            <a:avLst/>
          </a:prstGeom>
        </p:spPr>
      </p:pic>
      <p:pic>
        <p:nvPicPr>
          <p:cNvPr id="3" name="OX_Drone_Takingoff">
            <a:hlinkClick r:id="" action="ppaction://media"/>
            <a:extLst>
              <a:ext uri="{FF2B5EF4-FFF2-40B4-BE49-F238E27FC236}">
                <a16:creationId xmlns:a16="http://schemas.microsoft.com/office/drawing/2014/main" id="{CDB95297-4F65-149D-0976-16C02E6DC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7396" y="189000"/>
            <a:ext cx="3645000" cy="6480000"/>
          </a:xfrm>
          <a:prstGeom prst="roundRect">
            <a:avLst>
              <a:gd name="adj" fmla="val 5264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B4487-3B7D-E027-8B53-62BC7261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42" y="2520448"/>
            <a:ext cx="10306916" cy="862114"/>
          </a:xfrm>
        </p:spPr>
        <p:txBody>
          <a:bodyPr lIns="180000" tIns="180000" rIns="180000" bIns="180000"/>
          <a:lstStyle/>
          <a:p>
            <a:r>
              <a:rPr lang="en-US" sz="3600">
                <a:solidFill>
                  <a:schemeClr val="accent1"/>
                </a:solidFill>
              </a:rPr>
              <a:t>Flying the Drone</a:t>
            </a:r>
          </a:p>
        </p:txBody>
      </p:sp>
      <p:pic>
        <p:nvPicPr>
          <p:cNvPr id="23" name="Picture 22" descr="A bird flying in the sky&#10;&#10;Description automatically generated">
            <a:extLst>
              <a:ext uri="{FF2B5EF4-FFF2-40B4-BE49-F238E27FC236}">
                <a16:creationId xmlns:a16="http://schemas.microsoft.com/office/drawing/2014/main" id="{A21C72C2-BB88-D516-6C9A-A988E2AF9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485" y="3973008"/>
            <a:ext cx="4480000" cy="2520000"/>
          </a:xfrm>
          <a:prstGeom prst="roundRect">
            <a:avLst>
              <a:gd name="adj" fmla="val 8228"/>
            </a:avLst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68079C8-0D51-BA06-EF18-9CABCD20B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088576" y="502562"/>
            <a:ext cx="4515097" cy="5760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Cost-effective, High-resolution Cemetery Maps</a:t>
            </a:r>
          </a:p>
        </p:txBody>
      </p:sp>
    </p:spTree>
    <p:extLst>
      <p:ext uri="{BB962C8B-B14F-4D97-AF65-F5344CB8AC3E}">
        <p14:creationId xmlns:p14="http://schemas.microsoft.com/office/powerpoint/2010/main" val="31547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gradient&#10;&#10;Description automatically generated">
            <a:extLst>
              <a:ext uri="{FF2B5EF4-FFF2-40B4-BE49-F238E27FC236}">
                <a16:creationId xmlns:a16="http://schemas.microsoft.com/office/drawing/2014/main" id="{7E6A4562-EC33-6867-97EA-550885FB8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5520" b="255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84159"/>
            <a:ext cx="4591483" cy="1132838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Introduced Integrated Payments and Donations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FA7537-28BA-8B13-8463-22C8B7EB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42" y="2513410"/>
            <a:ext cx="3207670" cy="5940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0325EAC-E34F-FC71-EC52-ABB89CC0F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2561" y="549000"/>
            <a:ext cx="451509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6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green and blue gradient&#10;&#10;Description automatically generated">
            <a:extLst>
              <a:ext uri="{FF2B5EF4-FFF2-40B4-BE49-F238E27FC236}">
                <a16:creationId xmlns:a16="http://schemas.microsoft.com/office/drawing/2014/main" id="{96676AAE-7D9E-1566-33BC-FD5703C64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64" r="17664"/>
          <a:stretch/>
        </p:blipFill>
        <p:spPr>
          <a:xfrm flipH="1">
            <a:off x="0" y="207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54CEB48-5D89-0FB2-E565-D7877120A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858" y="2515480"/>
            <a:ext cx="3960000" cy="594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10306916" cy="736031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Released MarketMakr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DA89A3-BE12-9E7B-C235-81D136DD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7658" y="1185784"/>
            <a:ext cx="5760000" cy="44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green and blue gradient&#10;&#10;Description automatically generated">
            <a:extLst>
              <a:ext uri="{FF2B5EF4-FFF2-40B4-BE49-F238E27FC236}">
                <a16:creationId xmlns:a16="http://schemas.microsoft.com/office/drawing/2014/main" id="{96676AAE-7D9E-1566-33BC-FD5703C64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64" r="17664"/>
          <a:stretch/>
        </p:blipFill>
        <p:spPr>
          <a:xfrm flipH="1">
            <a:off x="0" y="207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F1338AE-8FFB-3A16-6E9D-BB5489ACB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658" y="1185784"/>
            <a:ext cx="5760000" cy="44864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54CEB48-5D89-0FB2-E565-D7877120A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858" y="2515480"/>
            <a:ext cx="3960000" cy="594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E3C6A82-5358-B48A-EE7B-A56D3518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42" y="3107423"/>
            <a:ext cx="3524683" cy="1132838"/>
          </a:xfrm>
          <a:noFill/>
          <a:ln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Launched Flower Programs and Floral Store</a:t>
            </a:r>
          </a:p>
        </p:txBody>
      </p:sp>
    </p:spTree>
    <p:extLst>
      <p:ext uri="{BB962C8B-B14F-4D97-AF65-F5344CB8AC3E}">
        <p14:creationId xmlns:p14="http://schemas.microsoft.com/office/powerpoint/2010/main" val="947255326"/>
      </p:ext>
    </p:extLst>
  </p:cSld>
  <p:clrMapOvr>
    <a:masterClrMapping/>
  </p:clrMapOvr>
</p:sld>
</file>

<file path=ppt/theme/theme1.xml><?xml version="1.0" encoding="utf-8"?>
<a:theme xmlns:a="http://schemas.openxmlformats.org/drawingml/2006/main" name="OpusXenta Theme">
  <a:themeElements>
    <a:clrScheme name="Custom 1">
      <a:dk1>
        <a:srgbClr val="3C3F41"/>
      </a:dk1>
      <a:lt1>
        <a:srgbClr val="FFFFFF"/>
      </a:lt1>
      <a:dk2>
        <a:srgbClr val="606469"/>
      </a:dk2>
      <a:lt2>
        <a:srgbClr val="B0B2B3"/>
      </a:lt2>
      <a:accent1>
        <a:srgbClr val="006666"/>
      </a:accent1>
      <a:accent2>
        <a:srgbClr val="80B3B3"/>
      </a:accent2>
      <a:accent3>
        <a:srgbClr val="0671B3"/>
      </a:accent3>
      <a:accent4>
        <a:srgbClr val="83B9DA"/>
      </a:accent4>
      <a:accent5>
        <a:srgbClr val="E9B165"/>
      </a:accent5>
      <a:accent6>
        <a:srgbClr val="F3D8B2"/>
      </a:accent6>
      <a:hlink>
        <a:srgbClr val="3C3F41"/>
      </a:hlink>
      <a:folHlink>
        <a:srgbClr val="3C3F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lnSpc>
            <a:spcPct val="125000"/>
          </a:lnSpc>
          <a:spcAft>
            <a:spcPts val="125"/>
          </a:spcAft>
          <a:defRPr sz="1400" dirty="0" err="1" smtClean="0">
            <a:solidFill>
              <a:srgbClr val="3C3F42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ternative Title Slides">
  <a:themeElements>
    <a:clrScheme name="Custom 1">
      <a:dk1>
        <a:srgbClr val="3C3F41"/>
      </a:dk1>
      <a:lt1>
        <a:srgbClr val="FFFFFF"/>
      </a:lt1>
      <a:dk2>
        <a:srgbClr val="606469"/>
      </a:dk2>
      <a:lt2>
        <a:srgbClr val="B0B2B3"/>
      </a:lt2>
      <a:accent1>
        <a:srgbClr val="006666"/>
      </a:accent1>
      <a:accent2>
        <a:srgbClr val="80B3B3"/>
      </a:accent2>
      <a:accent3>
        <a:srgbClr val="0671B3"/>
      </a:accent3>
      <a:accent4>
        <a:srgbClr val="83B9DA"/>
      </a:accent4>
      <a:accent5>
        <a:srgbClr val="E9B165"/>
      </a:accent5>
      <a:accent6>
        <a:srgbClr val="F3D8B2"/>
      </a:accent6>
      <a:hlink>
        <a:srgbClr val="3C3F41"/>
      </a:hlink>
      <a:folHlink>
        <a:srgbClr val="3C3F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lnSpc>
            <a:spcPct val="125000"/>
          </a:lnSpc>
          <a:spcAft>
            <a:spcPts val="125"/>
          </a:spcAft>
          <a:defRPr sz="1400" dirty="0" err="1" smtClean="0">
            <a:solidFill>
              <a:srgbClr val="3C3F42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yondcloud Theme">
  <a:themeElements>
    <a:clrScheme name="Custom 1">
      <a:dk1>
        <a:srgbClr val="3C3F41"/>
      </a:dk1>
      <a:lt1>
        <a:srgbClr val="FFFFFF"/>
      </a:lt1>
      <a:dk2>
        <a:srgbClr val="606469"/>
      </a:dk2>
      <a:lt2>
        <a:srgbClr val="B0B2B3"/>
      </a:lt2>
      <a:accent1>
        <a:srgbClr val="006666"/>
      </a:accent1>
      <a:accent2>
        <a:srgbClr val="80B3B3"/>
      </a:accent2>
      <a:accent3>
        <a:srgbClr val="0671B3"/>
      </a:accent3>
      <a:accent4>
        <a:srgbClr val="83B9DA"/>
      </a:accent4>
      <a:accent5>
        <a:srgbClr val="E9B165"/>
      </a:accent5>
      <a:accent6>
        <a:srgbClr val="F3D8B2"/>
      </a:accent6>
      <a:hlink>
        <a:srgbClr val="3C3F41"/>
      </a:hlink>
      <a:folHlink>
        <a:srgbClr val="3C3F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lnSpc>
            <a:spcPct val="125000"/>
          </a:lnSpc>
          <a:spcAft>
            <a:spcPts val="125"/>
          </a:spcAft>
          <a:defRPr sz="1400" dirty="0" err="1" smtClean="0">
            <a:solidFill>
              <a:srgbClr val="3C3F42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yondpro Theme">
  <a:themeElements>
    <a:clrScheme name="Custom 1">
      <a:dk1>
        <a:srgbClr val="3C3F41"/>
      </a:dk1>
      <a:lt1>
        <a:srgbClr val="FFFFFF"/>
      </a:lt1>
      <a:dk2>
        <a:srgbClr val="606469"/>
      </a:dk2>
      <a:lt2>
        <a:srgbClr val="B0B2B3"/>
      </a:lt2>
      <a:accent1>
        <a:srgbClr val="006666"/>
      </a:accent1>
      <a:accent2>
        <a:srgbClr val="80B3B3"/>
      </a:accent2>
      <a:accent3>
        <a:srgbClr val="0671B3"/>
      </a:accent3>
      <a:accent4>
        <a:srgbClr val="83B9DA"/>
      </a:accent4>
      <a:accent5>
        <a:srgbClr val="E9B165"/>
      </a:accent5>
      <a:accent6>
        <a:srgbClr val="F3D8B2"/>
      </a:accent6>
      <a:hlink>
        <a:srgbClr val="3C3F41"/>
      </a:hlink>
      <a:folHlink>
        <a:srgbClr val="3C3F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lnSpc>
            <a:spcPct val="125000"/>
          </a:lnSpc>
          <a:spcAft>
            <a:spcPts val="125"/>
          </a:spcAft>
          <a:defRPr sz="1400" dirty="0" err="1" smtClean="0">
            <a:solidFill>
              <a:srgbClr val="3C3F42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puspay Theme">
  <a:themeElements>
    <a:clrScheme name="Custom 1">
      <a:dk1>
        <a:srgbClr val="3C3F41"/>
      </a:dk1>
      <a:lt1>
        <a:srgbClr val="FFFFFF"/>
      </a:lt1>
      <a:dk2>
        <a:srgbClr val="606469"/>
      </a:dk2>
      <a:lt2>
        <a:srgbClr val="B0B2B3"/>
      </a:lt2>
      <a:accent1>
        <a:srgbClr val="006666"/>
      </a:accent1>
      <a:accent2>
        <a:srgbClr val="80B3B3"/>
      </a:accent2>
      <a:accent3>
        <a:srgbClr val="0671B3"/>
      </a:accent3>
      <a:accent4>
        <a:srgbClr val="83B9DA"/>
      </a:accent4>
      <a:accent5>
        <a:srgbClr val="E9B165"/>
      </a:accent5>
      <a:accent6>
        <a:srgbClr val="F3D8B2"/>
      </a:accent6>
      <a:hlink>
        <a:srgbClr val="3C3F41"/>
      </a:hlink>
      <a:folHlink>
        <a:srgbClr val="3C3F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lnSpc>
            <a:spcPct val="125000"/>
          </a:lnSpc>
          <a:spcAft>
            <a:spcPts val="125"/>
          </a:spcAft>
          <a:defRPr sz="1400" dirty="0" err="1" smtClean="0">
            <a:solidFill>
              <a:srgbClr val="3C3F42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CB9C625CF974897301E1FEAF1904C" ma:contentTypeVersion="20" ma:contentTypeDescription="Create a new document." ma:contentTypeScope="" ma:versionID="15a02e38ce71b42089ed26e5c2a6f68a">
  <xsd:schema xmlns:xsd="http://www.w3.org/2001/XMLSchema" xmlns:xs="http://www.w3.org/2001/XMLSchema" xmlns:p="http://schemas.microsoft.com/office/2006/metadata/properties" xmlns:ns2="2843e75b-d8dc-40db-8fea-97c0bd3704ac" xmlns:ns3="9bc816b9-43b0-43c3-b3ad-d2b6927f0d12" targetNamespace="http://schemas.microsoft.com/office/2006/metadata/properties" ma:root="true" ma:fieldsID="b385885671f1b8c9cb6e0a7a8c7f350b" ns2:_="" ns3:_="">
    <xsd:import namespace="2843e75b-d8dc-40db-8fea-97c0bd3704ac"/>
    <xsd:import namespace="9bc816b9-43b0-43c3-b3ad-d2b6927f0d12"/>
    <xsd:element name="properties">
      <xsd:complexType>
        <xsd:sequence>
          <xsd:element name="documentManagement">
            <xsd:complexType>
              <xsd:all>
                <xsd:element ref="ns2:Customer" minOccurs="0"/>
                <xsd:element ref="ns2:Content_x0020_Typ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3e75b-d8dc-40db-8fea-97c0bd3704ac" elementFormDefault="qualified">
    <xsd:import namespace="http://schemas.microsoft.com/office/2006/documentManagement/types"/>
    <xsd:import namespace="http://schemas.microsoft.com/office/infopath/2007/PartnerControls"/>
    <xsd:element name="Customer" ma:index="8" nillable="true" ma:displayName="Customer" ma:description="Add the customer name" ma:internalName="Customer">
      <xsd:simpleType>
        <xsd:restriction base="dms:Text">
          <xsd:maxLength value="255"/>
        </xsd:restriction>
      </xsd:simpleType>
    </xsd:element>
    <xsd:element name="Content_x0020_Type" ma:index="9" nillable="true" ma:displayName="Document Type" ma:default="Email" ma:description="Choose the document type" ma:format="Dropdown" ma:indexed="true" ma:internalName="Content_x0020_Type">
      <xsd:simpleType>
        <xsd:restriction base="dms:Choice">
          <xsd:enumeration value="Email"/>
          <xsd:enumeration value="Proposal"/>
        </xsd:restriction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01ec39a-8da9-42c6-aa0c-cb09f76ff37e}" ma:internalName="TaxCatchAll" ma:showField="CatchAllData" ma:web="2843e75b-d8dc-40db-8fea-97c0bd3704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816b9-43b0-43c3-b3ad-d2b6927f0d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c7258fc-4de9-4dd5-a790-57feda85b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stomer xmlns="2843e75b-d8dc-40db-8fea-97c0bd3704ac" xsi:nil="true"/>
    <lcf76f155ced4ddcb4097134ff3c332f xmlns="9bc816b9-43b0-43c3-b3ad-d2b6927f0d12">
      <Terms xmlns="http://schemas.microsoft.com/office/infopath/2007/PartnerControls"/>
    </lcf76f155ced4ddcb4097134ff3c332f>
    <TaxCatchAll xmlns="2843e75b-d8dc-40db-8fea-97c0bd3704ac" xsi:nil="true"/>
    <Content_x0020_Type xmlns="2843e75b-d8dc-40db-8fea-97c0bd3704ac">Email</Content_x0020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236C2F-0C56-4C63-82DB-9B71A3E65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43e75b-d8dc-40db-8fea-97c0bd3704ac"/>
    <ds:schemaRef ds:uri="9bc816b9-43b0-43c3-b3ad-d2b6927f0d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4A8095-0236-4151-A0D2-619C651C58D2}">
  <ds:schemaRefs>
    <ds:schemaRef ds:uri="http://purl.org/dc/terms/"/>
    <ds:schemaRef ds:uri="788f93ea-527b-4e87-881a-9df825c98875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843e75b-d8dc-40db-8fea-97c0bd3704ac"/>
    <ds:schemaRef ds:uri="http://schemas.microsoft.com/office/2006/metadata/properties"/>
    <ds:schemaRef ds:uri="http://purl.org/dc/dcmitype/"/>
    <ds:schemaRef ds:uri="9bc816b9-43b0-43c3-b3ad-d2b6927f0d12"/>
  </ds:schemaRefs>
</ds:datastoreItem>
</file>

<file path=customXml/itemProps3.xml><?xml version="1.0" encoding="utf-8"?>
<ds:datastoreItem xmlns:ds="http://schemas.openxmlformats.org/officeDocument/2006/customXml" ds:itemID="{43CE99AD-A229-4B4E-924D-4D2824D550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</Words>
  <Application>Microsoft Office PowerPoint</Application>
  <PresentationFormat>Widescreen</PresentationFormat>
  <Paragraphs>16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Roboto</vt:lpstr>
      <vt:lpstr>Roboto Lt</vt:lpstr>
      <vt:lpstr>OpusXenta Theme</vt:lpstr>
      <vt:lpstr>Alternative Title Slides</vt:lpstr>
      <vt:lpstr>byondcloud Theme</vt:lpstr>
      <vt:lpstr>byondpro Theme</vt:lpstr>
      <vt:lpstr>opuspay Theme</vt:lpstr>
      <vt:lpstr>PowerPoint Presentation</vt:lpstr>
      <vt:lpstr>Claire Shelvey</vt:lpstr>
      <vt:lpstr>From personal experience …</vt:lpstr>
      <vt:lpstr>A Year in Review</vt:lpstr>
      <vt:lpstr>Welcome to the OpusXenta Family</vt:lpstr>
      <vt:lpstr>Flying the Drone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Lorge</dc:creator>
  <cp:lastModifiedBy>Valda Baker-Wells</cp:lastModifiedBy>
  <cp:revision>2</cp:revision>
  <dcterms:created xsi:type="dcterms:W3CDTF">2015-11-25T00:57:43Z</dcterms:created>
  <dcterms:modified xsi:type="dcterms:W3CDTF">2023-11-03T06:01:56Z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0x010100ED327E56CC123448A28E17866C05BADB</vt:lpwstr>
  </property>
</Properties>
</file>