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84" r:id="rId2"/>
    <p:sldId id="360" r:id="rId3"/>
    <p:sldId id="377" r:id="rId4"/>
    <p:sldId id="382" r:id="rId5"/>
    <p:sldId id="383" r:id="rId6"/>
    <p:sldId id="378" r:id="rId7"/>
    <p:sldId id="362" r:id="rId8"/>
    <p:sldId id="363" r:id="rId9"/>
    <p:sldId id="364" r:id="rId10"/>
    <p:sldId id="365" r:id="rId11"/>
    <p:sldId id="379" r:id="rId12"/>
    <p:sldId id="370" r:id="rId13"/>
    <p:sldId id="371" r:id="rId14"/>
    <p:sldId id="366" r:id="rId15"/>
    <p:sldId id="367" r:id="rId16"/>
    <p:sldId id="368" r:id="rId17"/>
    <p:sldId id="369" r:id="rId18"/>
    <p:sldId id="386" r:id="rId19"/>
    <p:sldId id="387" r:id="rId20"/>
    <p:sldId id="372" r:id="rId21"/>
    <p:sldId id="375" r:id="rId22"/>
    <p:sldId id="361" r:id="rId23"/>
    <p:sldId id="376" r:id="rId24"/>
    <p:sldId id="380" r:id="rId25"/>
  </p:sldIdLst>
  <p:sldSz cx="9144000" cy="6858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00"/>
    <a:srgbClr val="663300"/>
    <a:srgbClr val="003366"/>
    <a:srgbClr val="336699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81699-10B6-453E-A8D7-F5BEC661CAFA}" v="3" dt="2023-04-18T11:16:10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0" autoAdjust="0"/>
  </p:normalViewPr>
  <p:slideViewPr>
    <p:cSldViewPr>
      <p:cViewPr varScale="1">
        <p:scale>
          <a:sx n="59" d="100"/>
          <a:sy n="59" d="100"/>
        </p:scale>
        <p:origin x="1500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9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C1B08F6C-2AE3-421A-9242-D6887A14C4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518" cy="4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32" tIns="47566" rIns="95132" bIns="47566" numCol="1" anchor="t" anchorCtr="0" compatLnSpc="1">
            <a:prstTxWarp prst="textNoShape">
              <a:avLst/>
            </a:prstTxWarp>
          </a:bodyPr>
          <a:lstStyle>
            <a:lvl1pPr algn="l" defTabSz="952024" eaLnBrk="1" fontAlgn="auto" hangingPunct="1">
              <a:spcBef>
                <a:spcPct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E6FD4FB5-BC14-439C-8FD9-352983B9EEE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957" y="0"/>
            <a:ext cx="3077518" cy="4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32" tIns="47566" rIns="95132" bIns="47566" numCol="1" anchor="t" anchorCtr="0" compatLnSpc="1">
            <a:prstTxWarp prst="textNoShape">
              <a:avLst/>
            </a:prstTxWarp>
          </a:bodyPr>
          <a:lstStyle>
            <a:lvl1pPr algn="r" defTabSz="952024" eaLnBrk="1" fontAlgn="auto" hangingPunct="1">
              <a:spcBef>
                <a:spcPct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25604" name="Rectangle 1028">
            <a:extLst>
              <a:ext uri="{FF2B5EF4-FFF2-40B4-BE49-F238E27FC236}">
                <a16:creationId xmlns:a16="http://schemas.microsoft.com/office/drawing/2014/main" id="{98DEB17D-D26F-416B-B933-E2BE4A75622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919126"/>
            <a:ext cx="3077518" cy="4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32" tIns="47566" rIns="95132" bIns="47566" numCol="1" anchor="b" anchorCtr="0" compatLnSpc="1">
            <a:prstTxWarp prst="textNoShape">
              <a:avLst/>
            </a:prstTxWarp>
          </a:bodyPr>
          <a:lstStyle>
            <a:lvl1pPr algn="l" defTabSz="952024" eaLnBrk="1" fontAlgn="auto" hangingPunct="1">
              <a:spcBef>
                <a:spcPct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25605" name="Rectangle 1029">
            <a:extLst>
              <a:ext uri="{FF2B5EF4-FFF2-40B4-BE49-F238E27FC236}">
                <a16:creationId xmlns:a16="http://schemas.microsoft.com/office/drawing/2014/main" id="{53F778E0-CFF3-4997-A2F7-C7A3E31642A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957" y="8919126"/>
            <a:ext cx="3077518" cy="4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32" tIns="47566" rIns="95132" bIns="47566" numCol="1" anchor="b" anchorCtr="0" compatLnSpc="1">
            <a:prstTxWarp prst="textNoShape">
              <a:avLst/>
            </a:prstTxWarp>
          </a:bodyPr>
          <a:lstStyle>
            <a:lvl1pPr algn="r" defTabSz="952024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ED80170-365B-4396-90AA-C493F3DFB447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9C5416-DEAC-4BE6-88E4-1F480A35F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9175" cy="469349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F8D67-1C33-4744-A6CD-5263BDC1ED3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645" y="0"/>
            <a:ext cx="3079175" cy="469349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60E635-351F-480F-ADBE-AA48C90DF240}" type="datetimeFigureOut">
              <a:rPr lang="en-US"/>
              <a:pPr>
                <a:defRPr/>
              </a:pPr>
              <a:t>11/6/2023</a:t>
            </a:fld>
            <a:endParaRPr lang="en-AU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A9FC0D5-124A-482E-9BF1-074E9C4038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E4DFAB-1B19-445F-A2BF-8E80CD0B5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580" y="4458064"/>
            <a:ext cx="5681317" cy="4225638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31DD1-385D-460A-A3A1-84B8A6AE43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917627"/>
            <a:ext cx="3079175" cy="469348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AAB8-4553-48EA-A176-6332AA2AD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645" y="8917627"/>
            <a:ext cx="3079175" cy="469348"/>
          </a:xfrm>
          <a:prstGeom prst="rect">
            <a:avLst/>
          </a:prstGeom>
        </p:spPr>
        <p:txBody>
          <a:bodyPr vert="horz" wrap="square" lIns="91394" tIns="45697" rIns="91394" bIns="45697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D83EDA-1823-4020-9A62-AD6787663356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51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12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91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13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14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14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6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15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7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16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01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17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53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18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82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19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08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20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02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21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55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22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79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23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65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24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7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3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80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6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26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7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8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8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9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29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10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7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893B755-0C02-4203-B0A3-E21E771E0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48A093B-49AE-4DEA-8383-A124FEDBF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9F32BC-7117-4908-94B5-DF0F9F977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CAFB3CB5-BDDF-49F9-BE1D-F491553003A6}" type="slidenum">
              <a:rPr lang="en-AU" altLang="en-US" smtClean="0">
                <a:solidFill>
                  <a:srgbClr val="663300"/>
                </a:solidFill>
                <a:latin typeface="AvantGarde" pitchFamily="34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11</a:t>
            </a:fld>
            <a:endParaRPr lang="en-AU" altLang="en-US" dirty="0">
              <a:solidFill>
                <a:srgbClr val="663300"/>
              </a:solidFill>
              <a:latin typeface="AvantGar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0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89333D-A694-40A2-BAE7-A5108A36E8ED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F40BBB-7B30-4420-A8C4-BB2DC7511EEE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12" descr="Logo&#10;&#10;Description automatically generated">
            <a:extLst>
              <a:ext uri="{FF2B5EF4-FFF2-40B4-BE49-F238E27FC236}">
                <a16:creationId xmlns:a16="http://schemas.microsoft.com/office/drawing/2014/main" id="{9B849080-530C-440C-9CA1-2ECF450F2C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Text&#10;&#10;Description automatically generated with low confidence">
            <a:extLst>
              <a:ext uri="{FF2B5EF4-FFF2-40B4-BE49-F238E27FC236}">
                <a16:creationId xmlns:a16="http://schemas.microsoft.com/office/drawing/2014/main" id="{D5ED4BFD-7790-487C-BD35-D030D5D843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50"/>
            <a:ext cx="1258888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ACF5EE03-723C-4554-B479-C2578AACF0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75"/>
            <a:ext cx="1498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C44EDAE3-474D-4805-9692-37CF2CA691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1498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A picture containing fire, person, factory, cooking&#10;&#10;Description automatically generated">
            <a:extLst>
              <a:ext uri="{FF2B5EF4-FFF2-40B4-BE49-F238E27FC236}">
                <a16:creationId xmlns:a16="http://schemas.microsoft.com/office/drawing/2014/main" id="{DFBB7D7E-E9E9-4DEF-BB3E-917F4C2BC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1038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Download free photo of Australian flag,flag,australia,symbol,national -  from needpix.com">
            <a:extLst>
              <a:ext uri="{FF2B5EF4-FFF2-40B4-BE49-F238E27FC236}">
                <a16:creationId xmlns:a16="http://schemas.microsoft.com/office/drawing/2014/main" id="{ECBEC3BF-7FAC-45AA-B168-D9C44C9C9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369050"/>
            <a:ext cx="984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EA0DE1C-A513-4508-9E8B-085C48E8C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V="1">
            <a:off x="1476375" y="6824663"/>
            <a:ext cx="1200150" cy="460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EDF36C3-DE26-417F-A3D6-6EA48C7C24E9}" type="datetimeFigureOut">
              <a:rPr lang="en-US"/>
              <a:pPr>
                <a:defRPr/>
              </a:pPr>
              <a:t>11/6/2023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E21B4CB-A736-4DDA-AF0A-81DABFA4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Proudly 100% Australian made and owned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DDAD33-5A5B-4127-9233-ADD2F061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ADD0847-BEA5-47B0-A7E3-2963A50B8B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48556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FD18A-790A-40C6-80FA-0CB31CE001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87575" y="6488113"/>
            <a:ext cx="476885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chemeClr val="bg1"/>
                </a:solidFill>
              </a:rPr>
              <a:t>Proudly 100% Australian made and owned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57E923-59CA-4DB7-AAAE-27EDE85EB2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209550" y="7232650"/>
            <a:ext cx="8618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100% Australian made and owned</a:t>
            </a:r>
          </a:p>
        </p:txBody>
      </p:sp>
    </p:spTree>
    <p:extLst>
      <p:ext uri="{BB962C8B-B14F-4D97-AF65-F5344CB8AC3E}">
        <p14:creationId xmlns:p14="http://schemas.microsoft.com/office/powerpoint/2010/main" val="1981466298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heme" Target="../theme/them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3.0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://ayeimtellingya.blogspot.com.au/2013/01/stories-from-down-under-happy-australia.html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1.jpeg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54ED4C-1BCF-4330-B975-AD0E228FDF3C}"/>
              </a:ext>
            </a:extLst>
          </p:cNvPr>
          <p:cNvSpPr/>
          <p:nvPr/>
        </p:nvSpPr>
        <p:spPr>
          <a:xfrm>
            <a:off x="0" y="6424613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539D55-244E-4957-AFC3-FEF2409809E8}"/>
              </a:ext>
            </a:extLst>
          </p:cNvPr>
          <p:cNvSpPr/>
          <p:nvPr/>
        </p:nvSpPr>
        <p:spPr>
          <a:xfrm>
            <a:off x="0" y="6386513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DF0F1-53D6-4B2E-ACD5-859150FEC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825" y="6459538"/>
            <a:ext cx="8642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Proudly 100% Australian made and owned</a:t>
            </a:r>
          </a:p>
        </p:txBody>
      </p:sp>
      <p:pic>
        <p:nvPicPr>
          <p:cNvPr id="1029" name="Picture 12" descr="Logo&#10;&#10;Description automatically generated">
            <a:extLst>
              <a:ext uri="{FF2B5EF4-FFF2-40B4-BE49-F238E27FC236}">
                <a16:creationId xmlns:a16="http://schemas.microsoft.com/office/drawing/2014/main" id="{B0DCD98D-C3AE-47C6-870F-B609B21D0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5">
            <a:extLst>
              <a:ext uri="{FF2B5EF4-FFF2-40B4-BE49-F238E27FC236}">
                <a16:creationId xmlns:a16="http://schemas.microsoft.com/office/drawing/2014/main" id="{A7734D45-D374-473D-BDAB-D5486ACEDF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85113" y="7067550"/>
            <a:ext cx="1258887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AU" altLang="en-US" sz="900" dirty="0">
                <a:hlinkClick r:id="rId5" tooltip="http://ayeimtellingya.blogspot.com.au/2013/01/stories-from-down-under-happy-australia.html"/>
              </a:rPr>
              <a:t>This Photo</a:t>
            </a:r>
            <a:r>
              <a:rPr lang="en-AU" altLang="en-US" sz="900" dirty="0"/>
              <a:t> by Unknown Author is licensed under </a:t>
            </a:r>
            <a:r>
              <a:rPr lang="en-AU" altLang="en-US" sz="900" dirty="0">
                <a:hlinkClick r:id="rId6" tooltip="https://creativecommons.org/licenses/by-nc/3.0/"/>
              </a:rPr>
              <a:t>CC BY-NC</a:t>
            </a:r>
            <a:endParaRPr lang="en-AU" altLang="en-US" sz="900" dirty="0"/>
          </a:p>
        </p:txBody>
      </p:sp>
      <p:sp>
        <p:nvSpPr>
          <p:cNvPr id="1034" name="TextBox 13">
            <a:extLst>
              <a:ext uri="{FF2B5EF4-FFF2-40B4-BE49-F238E27FC236}">
                <a16:creationId xmlns:a16="http://schemas.microsoft.com/office/drawing/2014/main" id="{16FECA11-C957-472F-9584-8B7F169D52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37513" y="7219950"/>
            <a:ext cx="1258887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AU" altLang="en-US" sz="900" dirty="0">
                <a:hlinkClick r:id="rId5" tooltip="http://ayeimtellingya.blogspot.com.au/2013/01/stories-from-down-under-happy-australia.html"/>
              </a:rPr>
              <a:t>This Photo</a:t>
            </a:r>
            <a:r>
              <a:rPr lang="en-AU" altLang="en-US" sz="900" dirty="0"/>
              <a:t> by Unknown Author is licensed under </a:t>
            </a:r>
            <a:r>
              <a:rPr lang="en-AU" altLang="en-US" sz="900" dirty="0">
                <a:hlinkClick r:id="rId6" tooltip="https://creativecommons.org/licenses/by-nc/3.0/"/>
              </a:rPr>
              <a:t>CC BY-NC</a:t>
            </a:r>
            <a:endParaRPr lang="en-AU" altLang="en-US" sz="900" dirty="0"/>
          </a:p>
        </p:txBody>
      </p:sp>
      <p:pic>
        <p:nvPicPr>
          <p:cNvPr id="1032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54829FCC-19E0-4332-B462-E0D80A287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50"/>
            <a:ext cx="1258888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D3D71C86-202D-4A94-8FAC-E5E3F15D50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75"/>
            <a:ext cx="1498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E666C0D9-F993-4C0D-B705-D988896297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1498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0" descr="A picture containing fire, person, factory, cooking&#10;&#10;Description automatically generated">
            <a:extLst>
              <a:ext uri="{FF2B5EF4-FFF2-40B4-BE49-F238E27FC236}">
                <a16:creationId xmlns:a16="http://schemas.microsoft.com/office/drawing/2014/main" id="{800EBBC8-9848-40B9-8577-A14C13A5C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1038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6" descr="Download free photo of Australian flag,flag,australia,symbol,national -  from needpix.com">
            <a:extLst>
              <a:ext uri="{FF2B5EF4-FFF2-40B4-BE49-F238E27FC236}">
                <a16:creationId xmlns:a16="http://schemas.microsoft.com/office/drawing/2014/main" id="{2FC9A793-BB37-4ABB-96A5-2F99798DCE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369050"/>
            <a:ext cx="984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transition spd="slow">
    <p:blinds dir="vert"/>
  </p:transition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s@phoenixfoundry.con.a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031C0FF-E2AA-DBB1-48BC-B4EA84E10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"/>
            <a:ext cx="766834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1658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4233416"/>
            <a:ext cx="7560394" cy="21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400" kern="0" dirty="0">
                <a:latin typeface="Arno Pro" panose="02020502040506020403" pitchFamily="18" charset="0"/>
              </a:rPr>
              <a:t>2003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PHOENIX SELECTED TO MANUFACTURE ALL BRONZE COMPONENTS FOR THE AUSTRALIA WAR MEMORIAL IN LONDON.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LOCATED ON HYDE PARK CORNER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OPENED BY HER MAJESTY QUEEN ELIZABETH II, &amp; PRIME MINISTER JOHN HOWARD ON 11</a:t>
            </a:r>
            <a:r>
              <a:rPr lang="en-AU" sz="2000" kern="0" baseline="30000" dirty="0">
                <a:latin typeface="Arno Pro" panose="02020502040506020403" pitchFamily="18" charset="0"/>
              </a:rPr>
              <a:t>TH</a:t>
            </a:r>
            <a:r>
              <a:rPr lang="en-AU" sz="2000" kern="0" dirty="0">
                <a:latin typeface="Arno Pro" panose="02020502040506020403" pitchFamily="18" charset="0"/>
              </a:rPr>
              <a:t> NOV 2003.</a:t>
            </a:r>
          </a:p>
        </p:txBody>
      </p:sp>
      <p:pic>
        <p:nvPicPr>
          <p:cNvPr id="8" name="Picture 7" descr="A person sitting under a tree&#10;&#10;Description automatically generated with medium confidence">
            <a:extLst>
              <a:ext uri="{FF2B5EF4-FFF2-40B4-BE49-F238E27FC236}">
                <a16:creationId xmlns:a16="http://schemas.microsoft.com/office/drawing/2014/main" id="{B6157E83-D5F1-BE9F-45D1-CA92BA5EF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68" y="1052736"/>
            <a:ext cx="3876182" cy="3180680"/>
          </a:xfrm>
          <a:prstGeom prst="rect">
            <a:avLst/>
          </a:prstGeom>
        </p:spPr>
      </p:pic>
      <p:pic>
        <p:nvPicPr>
          <p:cNvPr id="11" name="Picture 2" descr="A picture containing stone&#10;&#10;Description automatically generated">
            <a:extLst>
              <a:ext uri="{FF2B5EF4-FFF2-40B4-BE49-F238E27FC236}">
                <a16:creationId xmlns:a16="http://schemas.microsoft.com/office/drawing/2014/main" id="{F91AA159-B9A6-3633-09E7-36959F0D6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79" y="1052736"/>
            <a:ext cx="3631489" cy="318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185329"/>
      </p:ext>
    </p:extLst>
  </p:cSld>
  <p:clrMapOvr>
    <a:masterClrMapping/>
  </p:clrMapOvr>
  <p:transition spd="slow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pic>
        <p:nvPicPr>
          <p:cNvPr id="7" name="Picture 6" descr="A close-up of a bridge&#10;&#10;Description automatically generated with medium confidence">
            <a:extLst>
              <a:ext uri="{FF2B5EF4-FFF2-40B4-BE49-F238E27FC236}">
                <a16:creationId xmlns:a16="http://schemas.microsoft.com/office/drawing/2014/main" id="{F76A1C79-8D22-00A4-CDB8-725628C3D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73016"/>
            <a:ext cx="4212902" cy="2816195"/>
          </a:xfrm>
          <a:prstGeom prst="rect">
            <a:avLst/>
          </a:prstGeom>
        </p:spPr>
      </p:pic>
      <p:pic>
        <p:nvPicPr>
          <p:cNvPr id="9" name="Picture 8" descr="Men working on a large metal sculpture&#10;&#10;Description automatically generated with low confidence">
            <a:extLst>
              <a:ext uri="{FF2B5EF4-FFF2-40B4-BE49-F238E27FC236}">
                <a16:creationId xmlns:a16="http://schemas.microsoft.com/office/drawing/2014/main" id="{CF7FF892-B0C6-29DC-ED9F-1A9AEBC6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17" y="1063724"/>
            <a:ext cx="2863383" cy="2412231"/>
          </a:xfrm>
          <a:prstGeom prst="rect">
            <a:avLst/>
          </a:prstGeom>
        </p:spPr>
      </p:pic>
      <p:pic>
        <p:nvPicPr>
          <p:cNvPr id="11" name="Picture 10" descr="A picture containing clothing, person, wheel, outdoor&#10;&#10;Description automatically generated">
            <a:extLst>
              <a:ext uri="{FF2B5EF4-FFF2-40B4-BE49-F238E27FC236}">
                <a16:creationId xmlns:a16="http://schemas.microsoft.com/office/drawing/2014/main" id="{0EADF778-C1E8-F26E-8148-B7EA9275C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70" y="1112254"/>
            <a:ext cx="2951547" cy="2412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965620-4475-7D4E-AF93-9C74B99738FF}"/>
              </a:ext>
            </a:extLst>
          </p:cNvPr>
          <p:cNvSpPr txBox="1"/>
          <p:nvPr/>
        </p:nvSpPr>
        <p:spPr>
          <a:xfrm>
            <a:off x="4661367" y="1561418"/>
            <a:ext cx="1306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</a:rPr>
              <a:t>ANZAC</a:t>
            </a:r>
          </a:p>
          <a:p>
            <a:pPr algn="ctr"/>
            <a:r>
              <a:rPr lang="en-US" sz="2000" dirty="0">
                <a:latin typeface="Arial Narrow" panose="020B0606020202030204" pitchFamily="34" charset="0"/>
              </a:rPr>
              <a:t>BRIDGE </a:t>
            </a:r>
          </a:p>
          <a:p>
            <a:pPr algn="ctr"/>
            <a:r>
              <a:rPr lang="en-US" sz="2000" dirty="0">
                <a:latin typeface="Arial Narrow" panose="020B0606020202030204" pitchFamily="34" charset="0"/>
              </a:rPr>
              <a:t>MEMORIAL</a:t>
            </a:r>
            <a:endParaRPr lang="en-A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700078"/>
      </p:ext>
    </p:extLst>
  </p:cSld>
  <p:clrMapOvr>
    <a:masterClrMapping/>
  </p:clrMapOvr>
  <p:transition spd="slow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706" y="3441940"/>
            <a:ext cx="7668344" cy="357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AU" sz="1000" kern="0" dirty="0">
              <a:latin typeface="Arial Narrow" panose="020B0606020202030204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EXPORT MARKET REGIONS AND TIME ZONES WITHIN AUSTRALIA PROVIDED THE CHALLENGE OF EFFICIENTLY NEGOTIATING TIME DIFFERENCES 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AU" sz="2000" kern="0" dirty="0">
              <a:latin typeface="Arno Pro" panose="02020502040506020403" pitchFamily="18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TO HELP SERVICE THE MARKET PHOENIX CONSULTED WITH CUSTOMERS &amp; SOFTWARE DEVELOPERS TO CREATE OUR INDUSTRY LEADING </a:t>
            </a:r>
            <a:r>
              <a:rPr lang="en-AU" sz="2000" u="sng" kern="0" dirty="0">
                <a:latin typeface="Arno Pro" panose="02020502040506020403" pitchFamily="18" charset="0"/>
              </a:rPr>
              <a:t>MEMORIAL DESIGN SOFTWARE </a:t>
            </a:r>
            <a:r>
              <a:rPr lang="en-AU" sz="2000" kern="0" dirty="0">
                <a:latin typeface="Arno Pro" panose="02020502040506020403" pitchFamily="18" charset="0"/>
              </a:rPr>
              <a:t>WHICH  INCORPORATES AN   </a:t>
            </a:r>
            <a:r>
              <a:rPr lang="en-AU" sz="2000" b="1" kern="0" dirty="0">
                <a:latin typeface="Arno Pro" panose="02020502040506020403" pitchFamily="18" charset="0"/>
              </a:rPr>
              <a:t>INTERGRATED MANUFACTUREING</a:t>
            </a:r>
            <a:r>
              <a:rPr lang="en-AU" sz="2000" kern="0" dirty="0">
                <a:latin typeface="Arno Pro" panose="02020502040506020403" pitchFamily="18" charset="0"/>
              </a:rPr>
              <a:t> &amp; </a:t>
            </a:r>
            <a:r>
              <a:rPr lang="en-AU" sz="2000" b="1" kern="0" dirty="0">
                <a:latin typeface="Arno Pro" panose="02020502040506020403" pitchFamily="18" charset="0"/>
              </a:rPr>
              <a:t>FREIGHT TRACKING </a:t>
            </a:r>
            <a:r>
              <a:rPr lang="en-AU" sz="2000" kern="0" dirty="0">
                <a:latin typeface="Arno Pro" panose="02020502040506020403" pitchFamily="18" charset="0"/>
              </a:rPr>
              <a:t>PORTAL 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24BB78E-A991-B5C3-F34A-6389CA389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75" y="1028662"/>
            <a:ext cx="6787405" cy="1804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F02825-0CC9-D386-FB6E-C75ACED7BCC5}"/>
              </a:ext>
            </a:extLst>
          </p:cNvPr>
          <p:cNvSpPr txBox="1"/>
          <p:nvPr/>
        </p:nvSpPr>
        <p:spPr>
          <a:xfrm>
            <a:off x="2555776" y="2833075"/>
            <a:ext cx="5123518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000" kern="0" dirty="0">
                <a:latin typeface="Arno Pro" panose="02020502040506020403" pitchFamily="18" charset="0"/>
              </a:rPr>
              <a:t>2003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1800" kern="0" dirty="0">
                <a:latin typeface="Arno Pro" panose="02020502040506020403" pitchFamily="18" charset="0"/>
              </a:rPr>
              <a:t> </a:t>
            </a:r>
            <a:r>
              <a:rPr lang="en-AU" sz="1800" b="1" kern="0" dirty="0">
                <a:latin typeface="Arno Pro" panose="02020502040506020403" pitchFamily="18" charset="0"/>
              </a:rPr>
              <a:t>DESIGN ORDER &amp; TRACKING SYSTEM “DOTS”  2003</a:t>
            </a:r>
          </a:p>
        </p:txBody>
      </p:sp>
    </p:spTree>
    <p:extLst>
      <p:ext uri="{BB962C8B-B14F-4D97-AF65-F5344CB8AC3E}">
        <p14:creationId xmlns:p14="http://schemas.microsoft.com/office/powerpoint/2010/main" val="280710361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98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87E8A-FC06-0E2F-8AD8-76FA814BBE11}"/>
              </a:ext>
            </a:extLst>
          </p:cNvPr>
          <p:cNvSpPr txBox="1"/>
          <p:nvPr/>
        </p:nvSpPr>
        <p:spPr>
          <a:xfrm>
            <a:off x="1619250" y="3284984"/>
            <a:ext cx="7416800" cy="269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1800" kern="0" dirty="0">
                <a:latin typeface="Arno Pro" panose="02020502040506020403" pitchFamily="18" charset="0"/>
              </a:rPr>
              <a:t>THE “</a:t>
            </a:r>
            <a:r>
              <a:rPr lang="en-AU" kern="0" dirty="0">
                <a:latin typeface="Arno Pro" panose="02020502040506020403" pitchFamily="18" charset="0"/>
              </a:rPr>
              <a:t>DOTS” DESIGN / ORDER TRACKING SYSTEMS HAVE </a:t>
            </a:r>
            <a:r>
              <a:rPr lang="en-AU" sz="1800" kern="0" dirty="0">
                <a:latin typeface="Arno Pro" panose="02020502040506020403" pitchFamily="18" charset="0"/>
              </a:rPr>
              <a:t>ALLOWED </a:t>
            </a:r>
            <a:r>
              <a:rPr lang="en-AU" kern="0" dirty="0">
                <a:latin typeface="Arno Pro" panose="02020502040506020403" pitchFamily="18" charset="0"/>
              </a:rPr>
              <a:t>CUSTOMERS TO DEAL SEAMLESSLY WITH PHOENIX &amp; ASSISTED IN STREAMLINING CUSTOMER INTERACTIONS IN AUSTRALIA AND AROUND THE WORLD</a:t>
            </a:r>
          </a:p>
          <a:p>
            <a:pPr marL="285750" indent="-28575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AU" kern="0" dirty="0">
              <a:latin typeface="Arno Pro" panose="02020502040506020403" pitchFamily="18" charset="0"/>
            </a:endParaRPr>
          </a:p>
          <a:p>
            <a:pPr marL="285750" indent="-28575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1800" kern="0" dirty="0">
                <a:latin typeface="Arno Pro" panose="02020502040506020403" pitchFamily="18" charset="0"/>
              </a:rPr>
              <a:t>THIS IN TURN HAS ALLOWED CEMETERIES TO PROVIDE A SUPERIOR SERVICE TO THEIR CUSTOMERS DUE TO THE EFFICIENCY OF THE PORTAL BOTH IN </a:t>
            </a:r>
            <a:r>
              <a:rPr lang="en-AU" sz="1800" b="1" kern="0" dirty="0">
                <a:latin typeface="Arno Pro" panose="02020502040506020403" pitchFamily="18" charset="0"/>
              </a:rPr>
              <a:t>IMMEDIATE MEMORIAL </a:t>
            </a:r>
            <a:r>
              <a:rPr lang="en-AU" b="1" kern="0" dirty="0">
                <a:latin typeface="Arno Pro" panose="02020502040506020403" pitchFamily="18" charset="0"/>
              </a:rPr>
              <a:t>DESIGN </a:t>
            </a:r>
            <a:r>
              <a:rPr lang="en-AU" kern="0" dirty="0">
                <a:latin typeface="Arno Pro" panose="02020502040506020403" pitchFamily="18" charset="0"/>
              </a:rPr>
              <a:t>AND </a:t>
            </a:r>
            <a:r>
              <a:rPr lang="en-AU" b="1" kern="0" dirty="0">
                <a:latin typeface="Arno Pro" panose="02020502040506020403" pitchFamily="18" charset="0"/>
              </a:rPr>
              <a:t>TRACKING</a:t>
            </a:r>
            <a:r>
              <a:rPr lang="en-AU" kern="0" dirty="0">
                <a:latin typeface="Arno Pro" panose="02020502040506020403" pitchFamily="18" charset="0"/>
              </a:rPr>
              <a:t>, </a:t>
            </a:r>
            <a:r>
              <a:rPr lang="en-AU" u="sng" kern="0" dirty="0">
                <a:latin typeface="Arno Pro" panose="02020502040506020403" pitchFamily="18" charset="0"/>
              </a:rPr>
              <a:t>WHICH UPDATES </a:t>
            </a:r>
            <a:r>
              <a:rPr lang="en-AU" sz="1800" u="sng" kern="0" dirty="0">
                <a:latin typeface="Arno Pro" panose="02020502040506020403" pitchFamily="18" charset="0"/>
              </a:rPr>
              <a:t>MANUFACTURING KEY MILESTONES, AND DELIVERY TRACKING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0E5AB-2B24-9C15-2276-4A25A4AEB4AD}"/>
              </a:ext>
            </a:extLst>
          </p:cNvPr>
          <p:cNvSpPr txBox="1"/>
          <p:nvPr/>
        </p:nvSpPr>
        <p:spPr>
          <a:xfrm flipH="1">
            <a:off x="1619250" y="1048925"/>
            <a:ext cx="72021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1800" kern="0" dirty="0">
                <a:latin typeface="Arno Pro" panose="02020502040506020403" pitchFamily="18" charset="0"/>
              </a:rPr>
              <a:t>FOR EASE OF USE AND ACCESS THE SYSTEM WAS INTERNET BASED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1800" kern="0" dirty="0">
                <a:latin typeface="Arno Pro" panose="02020502040506020403" pitchFamily="18" charset="0"/>
              </a:rPr>
              <a:t>     REQUIRING NO PROGRAM OR SOFTWARE DOWNLOAD THAT COULD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1800" kern="0" dirty="0">
                <a:latin typeface="Arno Pro" panose="02020502040506020403" pitchFamily="18" charset="0"/>
              </a:rPr>
              <a:t>     CAUSE CONFLICT WITH CUSTOMER SYSTEMS. THIS WAS A KEY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1800" kern="0" dirty="0">
                <a:latin typeface="Arno Pro" panose="02020502040506020403" pitchFamily="18" charset="0"/>
              </a:rPr>
              <a:t>     DEVELOPMENT CONSIDERATION.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AU" sz="1800" kern="0" dirty="0">
              <a:latin typeface="Arno Pro" panose="02020502040506020403" pitchFamily="18" charset="0"/>
            </a:endParaRPr>
          </a:p>
          <a:p>
            <a:pPr marL="285750" indent="-28575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1800" kern="0" dirty="0">
                <a:latin typeface="Arno Pro" panose="02020502040506020403" pitchFamily="18" charset="0"/>
              </a:rPr>
              <a:t>THE SOFTWARE CAN ALSO BE UTILIZED IN AN OFFLINE ENVIRONMENT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69885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199168"/>
            <a:ext cx="7416800" cy="211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altLang="en-US" sz="2000" dirty="0">
                <a:latin typeface="Arno Pro" panose="02020502040506020403" pitchFamily="18" charset="0"/>
              </a:rPr>
              <a:t>2006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altLang="en-US" sz="2000" dirty="0">
                <a:latin typeface="Arno Pro" panose="02020502040506020403" pitchFamily="18" charset="0"/>
              </a:rPr>
              <a:t>FURTHER EXPANSION OCCURRED ENTERING THE NORTH AMERICAN MARKET. 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altLang="en-US" sz="2000" dirty="0">
                <a:latin typeface="Arno Pro" panose="02020502040506020403" pitchFamily="18" charset="0"/>
              </a:rPr>
              <a:t>PHOENX QUICKLY ESTABLISHED ITSELF AS A PREFFERED SUPPLIER OF CHOICE IN MANY CANADIAN LOCATIONS DUE TO PRODUCT QUALITY, CONSISTANT TIMELY SERVICE, &amp; SPEEDY DELIVERY.</a:t>
            </a:r>
            <a:endParaRPr lang="en-AU" sz="2000" kern="0" dirty="0">
              <a:latin typeface="Arno Pro" panose="02020502040506020403" pitchFamily="18" charset="0"/>
            </a:endParaRPr>
          </a:p>
        </p:txBody>
      </p:sp>
      <p:pic>
        <p:nvPicPr>
          <p:cNvPr id="13" name="Picture 12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A93F4F5B-0A2F-B81C-D943-53193BD0C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36" y="1547603"/>
            <a:ext cx="3808809" cy="2604307"/>
          </a:xfrm>
          <a:prstGeom prst="rect">
            <a:avLst/>
          </a:prstGeom>
        </p:spPr>
      </p:pic>
      <p:pic>
        <p:nvPicPr>
          <p:cNvPr id="15" name="Picture 14" descr="A shed in the snow&#10;&#10;Description automatically generated with low confidence">
            <a:extLst>
              <a:ext uri="{FF2B5EF4-FFF2-40B4-BE49-F238E27FC236}">
                <a16:creationId xmlns:a16="http://schemas.microsoft.com/office/drawing/2014/main" id="{EB58B156-28D1-7A63-5AA2-B0CF9C6F7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56" y="1553875"/>
            <a:ext cx="3472408" cy="26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8053"/>
      </p:ext>
    </p:extLst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95" y="4509120"/>
            <a:ext cx="7416800" cy="184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ial Narrow" panose="020B0606020202030204" pitchFamily="34" charset="0"/>
              </a:rPr>
              <a:t>PHOENIX HAD TO ADAPT TO THE “NORTH AMERICAN” STYLE PLAQUES WHERE PRE-SALE MEMORIALS ARE POPULAR.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AU" sz="2000" kern="0" dirty="0">
              <a:latin typeface="Arial Narrow" panose="020B0606020202030204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ial Narrow" panose="020B0606020202030204" pitchFamily="34" charset="0"/>
              </a:rPr>
              <a:t>THIS REQUIRED US TO DEVELOP A BASE AND DATE TAB SYSTEM AS ABOVE.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7409582-737A-ADE2-0323-72F3C94F3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879" y="2015633"/>
            <a:ext cx="2448272" cy="1747163"/>
          </a:xfrm>
          <a:prstGeom prst="rect">
            <a:avLst/>
          </a:prstGeom>
        </p:spPr>
      </p:pic>
      <p:pic>
        <p:nvPicPr>
          <p:cNvPr id="3" name="Picture 2" descr="A picture containing text, plaque&#10;&#10;Description automatically generated">
            <a:extLst>
              <a:ext uri="{FF2B5EF4-FFF2-40B4-BE49-F238E27FC236}">
                <a16:creationId xmlns:a16="http://schemas.microsoft.com/office/drawing/2014/main" id="{D723B786-55B0-6E63-7558-9E50D6716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70015"/>
            <a:ext cx="483108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45281"/>
      </p:ext>
    </p:extLst>
  </p:cSld>
  <p:clrMapOvr>
    <a:masterClrMapping/>
  </p:clrMapOvr>
  <p:transition spd="slow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509120"/>
            <a:ext cx="74168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400" kern="0" dirty="0">
                <a:latin typeface="Arial Narrow" panose="020B0606020202030204" pitchFamily="34" charset="0"/>
              </a:rPr>
              <a:t>2008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DOMESTIC &amp; INTERNATIONAL SUCCESS HAD PHOENIX QUICKLY OUTGROW OUR PREMISES AGAIN.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altLang="en-US" sz="2000" dirty="0">
                <a:latin typeface="Arno Pro" panose="02020502040506020403" pitchFamily="18" charset="0"/>
              </a:rPr>
              <a:t>THE CURRENT SITE WAS EXPANDED TO ACCOMMODATE THE INCREASED GROWTH IN 2008.</a:t>
            </a:r>
            <a:endParaRPr lang="en-AU" sz="2000" kern="0" dirty="0">
              <a:latin typeface="Arno Pro" panose="02020502040506020403" pitchFamily="18" charset="0"/>
            </a:endParaRPr>
          </a:p>
        </p:txBody>
      </p:sp>
      <p:pic>
        <p:nvPicPr>
          <p:cNvPr id="2" name="Picture 5" descr="Factory Building Oct 2009 006.jpg">
            <a:extLst>
              <a:ext uri="{FF2B5EF4-FFF2-40B4-BE49-F238E27FC236}">
                <a16:creationId xmlns:a16="http://schemas.microsoft.com/office/drawing/2014/main" id="{68BCFC5C-99F4-BA8C-8776-0BBCEDA1F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16967"/>
            <a:ext cx="6984776" cy="3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632831"/>
      </p:ext>
    </p:extLst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789040"/>
            <a:ext cx="74168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000" kern="0" dirty="0">
                <a:latin typeface="Arno Pro" panose="02020502040506020403" pitchFamily="18" charset="0"/>
              </a:rPr>
              <a:t>2014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PHOENIX EXPANDED FURTHER WITH A JOINT VENTURE FACILITY IN PITTSBURG USA TO ASSIST SERVICE THE NORTH AMERICAN SIDE OF THE BUSINESS.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UNFORTUNATLEY THE JV WAS NOT SUCCESSFUL WITH PHOENIX NOT HAVING SUFFICIENT CONTROL OVER THE END PRODUCT AND SERVICE LEVELS, SO WE WITHDREW FROM THE PARTNERSHIP IN 2017.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DFA4E17-74FD-55DD-EAF3-D5875378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052736"/>
            <a:ext cx="691276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72527"/>
      </p:ext>
    </p:extLst>
  </p:cSld>
  <p:clrMapOvr>
    <a:masterClrMapping/>
  </p:clrMapOvr>
  <p:transition spd="slow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009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50D3E-A64F-ED0F-5D27-E5387C87AD6D}"/>
              </a:ext>
            </a:extLst>
          </p:cNvPr>
          <p:cNvSpPr txBox="1"/>
          <p:nvPr/>
        </p:nvSpPr>
        <p:spPr>
          <a:xfrm>
            <a:off x="4283968" y="1133939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 Narrow" panose="020B0606020202030204" pitchFamily="34" charset="0"/>
              </a:rPr>
              <a:t>CLIENT DOTS</a:t>
            </a:r>
            <a:endParaRPr lang="en-AU" sz="22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A38C38-9556-FEA3-5219-CC35B6B347C9}"/>
              </a:ext>
            </a:extLst>
          </p:cNvPr>
          <p:cNvSpPr txBox="1"/>
          <p:nvPr/>
        </p:nvSpPr>
        <p:spPr>
          <a:xfrm>
            <a:off x="1740307" y="1647831"/>
            <a:ext cx="7326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INTRODUCED &amp; OPERATIONAL     PRIOR TO THE COVID PANDEMIC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BECAME A SIGNIFICANT POINT OF FOCUS FOR PHOENIX AND MANY </a:t>
            </a:r>
          </a:p>
          <a:p>
            <a:r>
              <a:rPr lang="en-US" dirty="0"/>
              <a:t>     CUSTOMERS TO CONDUCT MEMORIALIAZATION DURING THIS PERIOD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76BCC-CE96-F5A3-8A64-B43E2AEBD058}"/>
              </a:ext>
            </a:extLst>
          </p:cNvPr>
          <p:cNvSpPr txBox="1"/>
          <p:nvPr/>
        </p:nvSpPr>
        <p:spPr>
          <a:xfrm>
            <a:off x="1775545" y="3212976"/>
            <a:ext cx="7256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/>
              <a:t>CLIENT</a:t>
            </a:r>
            <a:r>
              <a:rPr lang="en-US" sz="1800" dirty="0"/>
              <a:t> DOTS IS FULLY INTERGRATED AND INTERACTS SEAMLESSLY WITH </a:t>
            </a:r>
          </a:p>
          <a:p>
            <a:r>
              <a:rPr lang="en-US" sz="1800" dirty="0"/>
              <a:t>     THE CEMETERY INHOUSE / ONLINE STANDARD DOTS </a:t>
            </a:r>
            <a:r>
              <a:rPr lang="en-US" dirty="0"/>
              <a:t>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09E14-E7A5-A99C-C126-379F0C9AB4FB}"/>
              </a:ext>
            </a:extLst>
          </p:cNvPr>
          <p:cNvSpPr txBox="1"/>
          <p:nvPr/>
        </p:nvSpPr>
        <p:spPr>
          <a:xfrm>
            <a:off x="1751847" y="4224123"/>
            <a:ext cx="717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 QUICKLY -   SIMPLY  -  &amp;    SECURELY    </a:t>
            </a:r>
            <a:r>
              <a:rPr lang="en-US" dirty="0"/>
              <a:t>ALLOWS CEMETERIES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D91DEC-1965-0597-1971-6E1D22AB2534}"/>
              </a:ext>
            </a:extLst>
          </p:cNvPr>
          <p:cNvSpPr txBox="1"/>
          <p:nvPr/>
        </p:nvSpPr>
        <p:spPr>
          <a:xfrm>
            <a:off x="1751847" y="5077730"/>
            <a:ext cx="741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ASSIGN A </a:t>
            </a:r>
            <a:r>
              <a:rPr lang="en-US" b="1" dirty="0"/>
              <a:t>SPECIFC TEMPLATE, </a:t>
            </a:r>
            <a:r>
              <a:rPr lang="en-US" dirty="0"/>
              <a:t>WITH OPTIONAL SET </a:t>
            </a:r>
            <a:r>
              <a:rPr lang="en-US" b="1" dirty="0"/>
              <a:t>DESIGN  PARAMETERS</a:t>
            </a:r>
          </a:p>
          <a:p>
            <a:r>
              <a:rPr lang="en-US" b="1" dirty="0"/>
              <a:t>     </a:t>
            </a:r>
            <a:r>
              <a:rPr lang="en-US" dirty="0"/>
              <a:t>VIA A USER NAME &amp; PASSWORD TO THEIR CUSTOMER. </a:t>
            </a:r>
          </a:p>
        </p:txBody>
      </p:sp>
    </p:spTree>
    <p:extLst>
      <p:ext uri="{BB962C8B-B14F-4D97-AF65-F5344CB8AC3E}">
        <p14:creationId xmlns:p14="http://schemas.microsoft.com/office/powerpoint/2010/main" val="153712110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CF79A-5677-9029-D40C-8142AD0E469D}"/>
              </a:ext>
            </a:extLst>
          </p:cNvPr>
          <p:cNvSpPr txBox="1"/>
          <p:nvPr/>
        </p:nvSpPr>
        <p:spPr>
          <a:xfrm>
            <a:off x="1637217" y="1397675"/>
            <a:ext cx="7200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CUSTOMERS CAN THEN COMPLETE  THE MEMORIAL DESIGN AT HOME AND ALSO SHARE WITH RELATIVES AT OTHER LOCATIONS USING THEIR LOG IN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FOR THE HOME CUSTOMER, ASSITANCE IS PROVIDED WITH BOTH A </a:t>
            </a:r>
            <a:r>
              <a:rPr lang="en-US" b="1" dirty="0"/>
              <a:t>WRITTEN MANUAL</a:t>
            </a:r>
            <a:r>
              <a:rPr lang="en-US" dirty="0"/>
              <a:t> AND A SERIES OF </a:t>
            </a:r>
            <a:r>
              <a:rPr lang="en-US" b="1" dirty="0"/>
              <a:t>HOW TO VIDEOS </a:t>
            </a:r>
            <a:r>
              <a:rPr lang="en-US" dirty="0"/>
              <a:t>MADE AVAILABLE ONCE A TEMPLATE HAS BEEN ASSIGNED BY THE CEMETERY.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8F792-2B11-0121-06A5-0D183897E7DF}"/>
              </a:ext>
            </a:extLst>
          </p:cNvPr>
          <p:cNvSpPr txBox="1"/>
          <p:nvPr/>
        </p:nvSpPr>
        <p:spPr>
          <a:xfrm>
            <a:off x="1606547" y="3704981"/>
            <a:ext cx="7298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WHEN COMPLETED THE DESIGN IS </a:t>
            </a:r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RETURNED TO THE CEMETERY ONLINE FOR REVIEW AND APPROVAL,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THEN WITH THE CLICK OF A BUTTON IS FORWARDED TO PHOENIX STRAIGHT INTO PRODUCTION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D2A7B-9633-95AA-1B10-A0547C1484A8}"/>
              </a:ext>
            </a:extLst>
          </p:cNvPr>
          <p:cNvSpPr txBox="1"/>
          <p:nvPr/>
        </p:nvSpPr>
        <p:spPr>
          <a:xfrm>
            <a:off x="1637217" y="4904293"/>
            <a:ext cx="7416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WITH TODAYS CHANGING TRENDS ON HOW CUSTOMERS AND MANY</a:t>
            </a:r>
          </a:p>
          <a:p>
            <a:r>
              <a:rPr lang="en-US" dirty="0"/>
              <a:t>     BUSINESSES WISH TO CONDUCT BUSINESS. THIS A VALUABLE TOOL </a:t>
            </a:r>
          </a:p>
          <a:p>
            <a:r>
              <a:rPr lang="en-US" dirty="0"/>
              <a:t>     PROVIDING THE </a:t>
            </a:r>
            <a:r>
              <a:rPr lang="en-US" u="sng" dirty="0"/>
              <a:t>CUSTOMER FLEXIBILTY OF CHOICE  </a:t>
            </a:r>
            <a:r>
              <a:rPr lang="en-US" dirty="0"/>
              <a:t>AND ASSISTING IN</a:t>
            </a:r>
          </a:p>
          <a:p>
            <a:r>
              <a:rPr lang="en-US" dirty="0"/>
              <a:t>     A REDUCTION OF TIME &amp; COST FOR THE CEMETERY.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84662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908720"/>
            <a:ext cx="74168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6000" kern="0" dirty="0">
                <a:solidFill>
                  <a:schemeClr val="accent1">
                    <a:lumMod val="75000"/>
                  </a:schemeClr>
                </a:solidFill>
                <a:latin typeface="Arno Pro" panose="02020502040506020403" pitchFamily="18" charset="0"/>
              </a:rPr>
              <a:t>Phoenix Foundry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4800" kern="0" dirty="0">
                <a:solidFill>
                  <a:schemeClr val="accent1">
                    <a:lumMod val="75000"/>
                  </a:schemeClr>
                </a:solidFill>
                <a:latin typeface="Arno Pro" panose="02020502040506020403" pitchFamily="18" charset="0"/>
              </a:rPr>
              <a:t>Est: 1983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AU" sz="2000" kern="0" dirty="0">
              <a:latin typeface="Arno Pro" panose="02020502040506020403" pitchFamily="18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AU" sz="2400" kern="0" dirty="0">
              <a:latin typeface="Arno Pro" panose="02020502040506020403" pitchFamily="18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6064E93-CDB7-265B-68B0-B15B4299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94862"/>
            <a:ext cx="4228678" cy="29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41230"/>
      </p:ext>
    </p:extLst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4149080"/>
            <a:ext cx="7416800" cy="214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PHOENIX HAS RECENTLY MADE ADDITIONAL FACTORY EXTENSIONS TO ASSIST PRODUCTION,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ADDING AN ADDITIONAL INDIVIDUAL POURING SHED WITH EXTENSIONS TO OUR MOULDING AND PATTERN MAKING AREAS.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THESE CHANGES HAVE HELPED FUTURE PROOF PHOENIX WITH A SIGNIFICANT INCREASE IN ADDITONAL CAPACITY.</a:t>
            </a:r>
          </a:p>
        </p:txBody>
      </p:sp>
      <p:pic>
        <p:nvPicPr>
          <p:cNvPr id="6" name="Picture 5" descr="A picture containing tree, outdoor, ground&#10;&#10;Description automatically generated">
            <a:extLst>
              <a:ext uri="{FF2B5EF4-FFF2-40B4-BE49-F238E27FC236}">
                <a16:creationId xmlns:a16="http://schemas.microsoft.com/office/drawing/2014/main" id="{ADCD3D0D-D41E-6D95-6290-C6182E546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53" y="1362834"/>
            <a:ext cx="7416800" cy="26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34497"/>
      </p:ext>
    </p:extLst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Final Thoughts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173135"/>
            <a:ext cx="7416800" cy="355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PHOENIX IS PROUD TO BE BUCKING THE TREND OF MANY MANUFACTURING COMPANIES IN AUSTRALIA.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OUR JOURNEY HAS SHOWN WE CAN COMPLETE DOMESTICALLY AGAINST FOREIGN OWNED COMPANIES,UNLIKE MANY LARGER BRANDS THAT WE UNFORTUNATELY NO LONGER SEE MANUFACTURING IN AUSTRALIA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IN MANY INSTANCES WE HAVE BEEN SHOWN TO PROVIDE A MORE TIMELY AND RELIABLE SERVICE  DUE TO OUR LOCAL CONTROLS AND INTERACTIONS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sz="2000" kern="0" dirty="0">
                <a:latin typeface="Arno Pro" panose="02020502040506020403" pitchFamily="18" charset="0"/>
              </a:rPr>
              <a:t>KEEPING THE BUSINESS AND JOBS IN AUSTRALIA IS OUR SHAREHOLDERS FOCUS.</a:t>
            </a:r>
            <a:endParaRPr lang="en-AU" sz="2400" kern="0" dirty="0">
              <a:latin typeface="Arno Pro" panose="02020502040506020403" pitchFamily="18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AU" sz="2000" kern="0" dirty="0">
              <a:latin typeface="AGaramond" pitchFamily="18" charset="0"/>
            </a:endParaRPr>
          </a:p>
        </p:txBody>
      </p:sp>
      <p:pic>
        <p:nvPicPr>
          <p:cNvPr id="3" name="Picture 2" descr="A picture containing person, factory, cooking, fire&#10;&#10;Description automatically generated">
            <a:extLst>
              <a:ext uri="{FF2B5EF4-FFF2-40B4-BE49-F238E27FC236}">
                <a16:creationId xmlns:a16="http://schemas.microsoft.com/office/drawing/2014/main" id="{BB3B7AA8-8744-7E36-A232-B95971F81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808150"/>
            <a:ext cx="2267222" cy="151223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BE2A0DC-77C5-AA10-7E83-C6EA5EE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881289"/>
            <a:ext cx="1365960" cy="136596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0A308E9-1B42-1296-1A6C-ED244384D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32" y="5141990"/>
            <a:ext cx="1996653" cy="7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491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50D3E-A64F-ED0F-5D27-E5387C87AD6D}"/>
              </a:ext>
            </a:extLst>
          </p:cNvPr>
          <p:cNvSpPr txBox="1"/>
          <p:nvPr/>
        </p:nvSpPr>
        <p:spPr>
          <a:xfrm>
            <a:off x="3563888" y="2492896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 Narrow" panose="020B0606020202030204" pitchFamily="34" charset="0"/>
              </a:rPr>
              <a:t>PRODUCTION       UPDATE</a:t>
            </a:r>
            <a:endParaRPr lang="en-AU" sz="2200" dirty="0"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14F26-0D70-BA05-74FA-89FC1C937CCD}"/>
              </a:ext>
            </a:extLst>
          </p:cNvPr>
          <p:cNvSpPr txBox="1"/>
          <p:nvPr/>
        </p:nvSpPr>
        <p:spPr>
          <a:xfrm>
            <a:off x="3563888" y="3429000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 Narrow" panose="020B0606020202030204" pitchFamily="34" charset="0"/>
              </a:rPr>
              <a:t>DOTS                      UPDATE</a:t>
            </a:r>
            <a:endParaRPr lang="en-AU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08791"/>
      </p:ext>
    </p:extLst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694" y="-315416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Final Thoughts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908720"/>
            <a:ext cx="7416800" cy="264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000" kern="0" dirty="0">
                <a:latin typeface="Arno Pro" panose="02020502040506020403" pitchFamily="18" charset="0"/>
              </a:rPr>
              <a:t> THANK YOU TO ALL WHO HAVE BEEN PART OF OUR 40 YEARS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000" kern="0" dirty="0">
                <a:latin typeface="Arno Pro" panose="02020502040506020403" pitchFamily="18" charset="0"/>
              </a:rPr>
              <a:t>WE LOOK FORWARD TO CONTINUING OUR FRIENDLY, PERSONAL SERVICE WITH THE PROFESSION IN THE FUTURE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000" kern="0" dirty="0">
                <a:latin typeface="Arno Pro" panose="02020502040506020403" pitchFamily="18" charset="0"/>
              </a:rPr>
              <a:t>WE PRIDE OURSELVES ON OUR COUNTRY MENTALITY, SO IF YOU ARE IN THE NEED OF A QUALITY PRODUCT COUPLED WITH EXCELLENT SERVICE LEVEL PLEASE CALL US,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000" kern="0" dirty="0">
                <a:latin typeface="Arno Pro" panose="02020502040506020403" pitchFamily="18" charset="0"/>
              </a:rPr>
              <a:t>OR EMAIL </a:t>
            </a:r>
            <a:r>
              <a:rPr lang="en-AU" sz="2000" kern="0" dirty="0">
                <a:latin typeface="Arno Pro" panose="02020502040506020403" pitchFamily="18" charset="0"/>
                <a:hlinkClick r:id="rId3"/>
              </a:rPr>
              <a:t>orders@phoenixfoundry.com.au</a:t>
            </a:r>
            <a:r>
              <a:rPr lang="en-AU" sz="2000" kern="0" dirty="0">
                <a:latin typeface="Arno Pro" panose="02020502040506020403" pitchFamily="18" charset="0"/>
              </a:rPr>
              <a:t> </a:t>
            </a:r>
            <a:endParaRPr lang="en-AU" sz="2400" kern="0" dirty="0">
              <a:latin typeface="Arno Pro" panose="020205020405060204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C9EDA-C9E2-0728-80EA-EB70BF8E2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68" y="3645123"/>
            <a:ext cx="3635896" cy="2423688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839644BC-3F13-9C1A-5617-E3F0A7D11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54" y="3645123"/>
            <a:ext cx="3635896" cy="24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9241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031C0FF-E2AA-DBB1-48BC-B4EA84E10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"/>
            <a:ext cx="766834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47405"/>
      </p:ext>
    </p:extLst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pic>
        <p:nvPicPr>
          <p:cNvPr id="6" name="Picture 2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id="{9C1E21C6-D279-B50D-B28C-EE32B10A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72008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69F29-FA2B-F811-ED78-C5CFA61FA717}"/>
              </a:ext>
            </a:extLst>
          </p:cNvPr>
          <p:cNvSpPr txBox="1"/>
          <p:nvPr/>
        </p:nvSpPr>
        <p:spPr>
          <a:xfrm>
            <a:off x="1583266" y="3691156"/>
            <a:ext cx="741762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Arial Narrow" panose="020B0606020202030204" pitchFamily="34" charset="0"/>
              </a:rPr>
              <a:t>FOUNDRY COMMENCED OPERATIONS IN 1872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ORIGINALLY NAMED NEW ENGLAND BRASS &amp; IRON LACE FOUNDRY</a:t>
            </a:r>
            <a:b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en-US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Arial Narrow" panose="020B0606020202030204" pitchFamily="34" charset="0"/>
              </a:rPr>
              <a:t>THE FOUNDRY WAS A NON-SPECIFIC JOBBING FOUNDRY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Arial Narrow" panose="020B0606020202030204" pitchFamily="34" charset="0"/>
              </a:rPr>
              <a:t>THE BUILDINGS ARE STILL STANDING AND MAINTAINED IN URALLA 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       WITH MANY ORIGINAL PATTERNS STILL IN STORAGE</a:t>
            </a:r>
            <a:endParaRPr lang="en-AU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AU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742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074E31-4FE1-D582-B925-024F87DF0CA6}"/>
              </a:ext>
            </a:extLst>
          </p:cNvPr>
          <p:cNvSpPr txBox="1"/>
          <p:nvPr/>
        </p:nvSpPr>
        <p:spPr>
          <a:xfrm>
            <a:off x="2699792" y="777185"/>
            <a:ext cx="464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ial Narrow" panose="020B0606020202030204" pitchFamily="34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82FF9-AE54-2CA3-8BFB-2ED30FA11E14}"/>
              </a:ext>
            </a:extLst>
          </p:cNvPr>
          <p:cNvSpPr txBox="1"/>
          <p:nvPr/>
        </p:nvSpPr>
        <p:spPr>
          <a:xfrm>
            <a:off x="2076532" y="3933056"/>
            <a:ext cx="7067468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Arial Narrow" panose="020B060602020203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000" kern="0" dirty="0">
                <a:latin typeface="Arial Narrow" panose="020B0606020202030204" pitchFamily="34" charset="0"/>
              </a:rPr>
              <a:t> </a:t>
            </a:r>
            <a:r>
              <a:rPr lang="en-AU" kern="0" dirty="0">
                <a:latin typeface="Arial Narrow" panose="020B0606020202030204" pitchFamily="34" charset="0"/>
              </a:rPr>
              <a:t>WERE APPROACHED BY A LOCAL FUNERAL DIRECTOR TO REOPEN THE RECENTLY  VACATED FOUNDRY  AND</a:t>
            </a:r>
            <a:r>
              <a:rPr lang="en-US" dirty="0">
                <a:latin typeface="Arial Narrow" panose="020B0606020202030204" pitchFamily="34" charset="0"/>
              </a:rPr>
              <a:t> RE PURPOSE THE FACILITY AS A SPECIALIZED PRODUCER OF BRONZE   PLAQUES  &amp;  MEMORIAL PRODUCTS 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AU" sz="2200" kern="0" dirty="0">
              <a:latin typeface="Arial Narrow" panose="020B0606020202030204" pitchFamily="34" charset="0"/>
            </a:endParaRPr>
          </a:p>
          <a:p>
            <a:pPr algn="ctr"/>
            <a:endParaRPr lang="en-AU" sz="2000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CDF27-1C0C-0982-C968-790032B1E7AB}"/>
              </a:ext>
            </a:extLst>
          </p:cNvPr>
          <p:cNvSpPr txBox="1"/>
          <p:nvPr/>
        </p:nvSpPr>
        <p:spPr>
          <a:xfrm>
            <a:off x="1358735" y="1700808"/>
            <a:ext cx="733031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 Narrow" panose="020B0606020202030204" pitchFamily="34" charset="0"/>
              </a:rPr>
              <a:t>THE BEGINNING  1982</a:t>
            </a:r>
          </a:p>
          <a:p>
            <a:pPr algn="ctr"/>
            <a:endParaRPr lang="en-US" kern="0" dirty="0">
              <a:latin typeface="Arial Narrow" panose="020B0606020202030204" pitchFamily="34" charset="0"/>
            </a:endParaRPr>
          </a:p>
          <a:p>
            <a:pPr algn="ctr"/>
            <a:r>
              <a:rPr lang="en-AU" sz="1800" kern="0" dirty="0">
                <a:latin typeface="Arial Narrow" panose="020B0606020202030204" pitchFamily="34" charset="0"/>
              </a:rPr>
              <a:t>THE ORIGINAL SHAREHOLDERS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1800" kern="0" dirty="0">
                <a:latin typeface="Arial Narrow" panose="020B0606020202030204" pitchFamily="34" charset="0"/>
              </a:rPr>
              <a:t> 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1800" kern="0" dirty="0">
                <a:latin typeface="Arial Narrow" panose="020B0606020202030204" pitchFamily="34" charset="0"/>
              </a:rPr>
              <a:t> CHARLIE RUDD   &amp;     HENRY RAYMOND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AU" sz="1800" kern="0" dirty="0"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1800" kern="0" dirty="0">
                <a:latin typeface="Arial Narrow" panose="020B0606020202030204" pitchFamily="34" charset="0"/>
              </a:rPr>
              <a:t> ONE </a:t>
            </a:r>
            <a:r>
              <a:rPr lang="en-AU" sz="1800" b="1" kern="0" dirty="0">
                <a:latin typeface="Arial Narrow" panose="020B0606020202030204" pitchFamily="34" charset="0"/>
              </a:rPr>
              <a:t>AN  IDEAS MAN    </a:t>
            </a:r>
            <a:r>
              <a:rPr lang="en-AU" sz="1800" kern="0" dirty="0">
                <a:latin typeface="Arial Narrow" panose="020B0606020202030204" pitchFamily="34" charset="0"/>
              </a:rPr>
              <a:t>~   THE OTHER </a:t>
            </a:r>
            <a:r>
              <a:rPr lang="en-AU" sz="1800" b="1" kern="0" dirty="0">
                <a:latin typeface="Arial Narrow" panose="020B0606020202030204" pitchFamily="34" charset="0"/>
              </a:rPr>
              <a:t>AN ENGINEER</a:t>
            </a:r>
          </a:p>
          <a:p>
            <a:pPr algn="ctr"/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73842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BBAEA6-E504-1202-42C5-C49DAFE434B5}"/>
              </a:ext>
            </a:extLst>
          </p:cNvPr>
          <p:cNvSpPr txBox="1"/>
          <p:nvPr/>
        </p:nvSpPr>
        <p:spPr>
          <a:xfrm>
            <a:off x="1859670" y="116632"/>
            <a:ext cx="7255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Arial Narrow" panose="020B0606020202030204" pitchFamily="34" charset="0"/>
            </a:endParaRPr>
          </a:p>
          <a:p>
            <a:pPr algn="ctr"/>
            <a:r>
              <a:rPr lang="en-US" sz="2000" dirty="0">
                <a:latin typeface="Arial Narrow" panose="020B0606020202030204" pitchFamily="34" charset="0"/>
              </a:rPr>
              <a:t>CHARLIE &amp; HENRY FELT THIS WOULD BE A GOOD BUSINESS VENTURE  FOR THEMSELVES AND THE LOCAL COMMUNITY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n-US" sz="2000" dirty="0">
              <a:latin typeface="Arial Narrow" panose="020B0606020202030204" pitchFamily="34" charset="0"/>
            </a:endParaRPr>
          </a:p>
          <a:p>
            <a:pPr algn="ctr"/>
            <a:r>
              <a:rPr lang="en-US" sz="2000" dirty="0">
                <a:latin typeface="Arial Narrow" panose="020B0606020202030204" pitchFamily="34" charset="0"/>
              </a:rPr>
              <a:t>AFTER 12 MONTHS RESEARCH AND PLANNING AND HELP FROM SOME LOCAL BUSINESS PEOPLE THEY WENT ON THE JOURNEY OF CASTING THEIR FIRST PLAQUE</a:t>
            </a:r>
            <a:endParaRPr lang="en-US" sz="2200" dirty="0">
              <a:latin typeface="Arial Narrow" panose="020B0606020202030204" pitchFamily="34" charset="0"/>
            </a:endParaRPr>
          </a:p>
          <a:p>
            <a:pPr algn="ctr"/>
            <a:endParaRPr lang="en-AU" sz="2200" dirty="0">
              <a:latin typeface="Arial Narrow" panose="020B0606020202030204" pitchFamily="34" charset="0"/>
            </a:endParaRPr>
          </a:p>
        </p:txBody>
      </p:sp>
      <p:pic>
        <p:nvPicPr>
          <p:cNvPr id="6" name="Picture 2" descr="Men wearing hardhats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90D6B4D3-CDEB-1B70-6911-AB6FA4C7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02" y="2961449"/>
            <a:ext cx="4826042" cy="33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6358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pic>
        <p:nvPicPr>
          <p:cNvPr id="2" name="Picture 5" descr="A picture containing text, person, ground, person&#10;&#10;Description automatically generated">
            <a:extLst>
              <a:ext uri="{FF2B5EF4-FFF2-40B4-BE49-F238E27FC236}">
                <a16:creationId xmlns:a16="http://schemas.microsoft.com/office/drawing/2014/main" id="{64D44490-7847-AA95-0AA8-730E21D4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89040"/>
            <a:ext cx="3303588" cy="24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few people working on a fire&#10;&#10;Description automatically generated with low confidence">
            <a:extLst>
              <a:ext uri="{FF2B5EF4-FFF2-40B4-BE49-F238E27FC236}">
                <a16:creationId xmlns:a16="http://schemas.microsoft.com/office/drawing/2014/main" id="{1C19926C-1C9C-5047-7FCD-C13B3CB6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43" y="979942"/>
            <a:ext cx="179099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 picture containing person, work-clothing&#10;&#10;Description automatically generated">
            <a:extLst>
              <a:ext uri="{FF2B5EF4-FFF2-40B4-BE49-F238E27FC236}">
                <a16:creationId xmlns:a16="http://schemas.microsoft.com/office/drawing/2014/main" id="{78F00B31-7DF3-6A67-7AA0-896D5B18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03" y="1107528"/>
            <a:ext cx="1622054" cy="24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 picture containing text, old, box&#10;&#10;Description automatically generated">
            <a:extLst>
              <a:ext uri="{FF2B5EF4-FFF2-40B4-BE49-F238E27FC236}">
                <a16:creationId xmlns:a16="http://schemas.microsoft.com/office/drawing/2014/main" id="{3940E86F-B4ED-CD50-B49D-46BCAE2F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789040"/>
            <a:ext cx="3303587" cy="260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E2BD3-44DE-D370-120E-C5ABEB069DB1}"/>
              </a:ext>
            </a:extLst>
          </p:cNvPr>
          <p:cNvSpPr txBox="1"/>
          <p:nvPr/>
        </p:nvSpPr>
        <p:spPr>
          <a:xfrm>
            <a:off x="3203848" y="1107528"/>
            <a:ext cx="396906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1983</a:t>
            </a:r>
          </a:p>
          <a:p>
            <a:pPr algn="ctr"/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000" dirty="0">
                <a:latin typeface="Arial Narrow" panose="020B0606020202030204" pitchFamily="34" charset="0"/>
              </a:rPr>
              <a:t>OUR FIRST PLAQUE WAS MANUFACTURED IN 1983 FOR           ARMIDALE REGIONAL COUNCIL</a:t>
            </a:r>
          </a:p>
          <a:p>
            <a:pPr algn="ctr"/>
            <a:r>
              <a:rPr lang="en-US" sz="2000" dirty="0">
                <a:latin typeface="Arial Narrow" panose="020B0606020202030204" pitchFamily="34" charset="0"/>
              </a:rPr>
              <a:t>FOR THEIR SHEEP SELLING FACILITY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6291073"/>
      </p:ext>
    </p:extLst>
  </p:cSld>
  <p:clrMapOvr>
    <a:masterClrMapping/>
  </p:clrMapOvr>
  <p:transition spd="slow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787" y="1258772"/>
            <a:ext cx="7416800" cy="130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altLang="en-US" sz="2000" dirty="0">
                <a:latin typeface="Arno Pro" panose="02020502040506020403" pitchFamily="18" charset="0"/>
              </a:rPr>
              <a:t>THE ORIGINAL PLAQUE BELOW IS NOW PROUDLY ON DISPLAY IN THE PHOENIX BOARDROOM, AFTER IT WAS RETURNED BY ARMIDALE COUNCIL AND REPLACED WITH NEW PLAQUE AT PHOENIX’S REQUEST.</a:t>
            </a:r>
            <a:endParaRPr lang="en-AU" sz="2000" kern="0" dirty="0">
              <a:latin typeface="Arno Pro" panose="02020502040506020403" pitchFamily="18" charset="0"/>
            </a:endParaRPr>
          </a:p>
        </p:txBody>
      </p:sp>
      <p:pic>
        <p:nvPicPr>
          <p:cNvPr id="7" name="Picture 6" descr="A plaque with text on it&#10;&#10;Description automatically generated with low confidence">
            <a:extLst>
              <a:ext uri="{FF2B5EF4-FFF2-40B4-BE49-F238E27FC236}">
                <a16:creationId xmlns:a16="http://schemas.microsoft.com/office/drawing/2014/main" id="{C227458E-0D2C-0046-D93D-3937F500C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36912"/>
            <a:ext cx="533732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3809"/>
      </p:ext>
    </p:extLst>
  </p:cSld>
  <p:clrMapOvr>
    <a:masterClrMapping/>
  </p:clrMapOvr>
  <p:transition spd="slow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541" y="5085184"/>
            <a:ext cx="74168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altLang="en-US" sz="2000" b="1" dirty="0">
                <a:latin typeface="Arno Pro" panose="02020502040506020403" pitchFamily="18" charset="0"/>
              </a:rPr>
              <a:t>1988         BUSINESS WAS  GROWING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altLang="en-US" sz="2000" dirty="0">
                <a:latin typeface="Arno Pro" panose="02020502040506020403" pitchFamily="18" charset="0"/>
              </a:rPr>
              <a:t>THE NEW PHOENIX HAD OUTGROWN THE ORIGINAL PREMISES AND RELOCATED TO THE CURRENT LOCATION IN DUKE ST URALLA</a:t>
            </a:r>
          </a:p>
        </p:txBody>
      </p:sp>
      <p:pic>
        <p:nvPicPr>
          <p:cNvPr id="3" name="Picture 5" descr="New Building.jpg">
            <a:extLst>
              <a:ext uri="{FF2B5EF4-FFF2-40B4-BE49-F238E27FC236}">
                <a16:creationId xmlns:a16="http://schemas.microsoft.com/office/drawing/2014/main" id="{E5AEF321-983F-C561-446F-61A55BA88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44" y="1326287"/>
            <a:ext cx="52054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437138"/>
      </p:ext>
    </p:extLst>
  </p:cSld>
  <p:clrMapOvr>
    <a:masterClrMapping/>
  </p:clrMapOvr>
  <p:transition spd="slow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29F90C-2003-4D5C-9F91-C97F60CE9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4168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latin typeface="Arno Pro" panose="02020502040506020403" pitchFamily="18" charset="0"/>
                <a:ea typeface="+mj-ea"/>
                <a:cs typeface="+mj-cs"/>
              </a:rPr>
              <a:t>Our Journey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7C3D50-70AE-4299-9209-8BEAC3AC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4276230"/>
            <a:ext cx="7416800" cy="210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altLang="en-US" sz="2400" dirty="0">
                <a:latin typeface="Arial Narrow" panose="020B0606020202030204" pitchFamily="34" charset="0"/>
              </a:rPr>
              <a:t> 2001 </a:t>
            </a:r>
          </a:p>
          <a:p>
            <a:pPr marL="285750" indent="-28575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altLang="en-US" dirty="0">
                <a:latin typeface="Arial Narrow" panose="020B0606020202030204" pitchFamily="34" charset="0"/>
              </a:rPr>
              <a:t>PHOENIX HAD BECOME A RECOGNIZED BRAND THROUGHOUT AUSTRALIA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altLang="en-US" dirty="0">
                <a:latin typeface="Arial Narrow" panose="020B0606020202030204" pitchFamily="34" charset="0"/>
              </a:rPr>
              <a:t>     AND BEGAN EXPLORING OPPORTUNITIES FOR ADDITONAL GROWTH.</a:t>
            </a:r>
          </a:p>
          <a:p>
            <a:pPr marL="285750" indent="-28575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AU" altLang="en-US" dirty="0">
              <a:latin typeface="Arial Narrow" panose="020B0606020202030204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AU" altLang="en-US" sz="2000" dirty="0">
                <a:latin typeface="Arial Narrow" panose="020B0606020202030204" pitchFamily="34" charset="0"/>
              </a:rPr>
              <a:t>ENTERED THE UK MARKET- EXPORTING PLAQUES MANUFACTURED IN URALLA TO THE UK.</a:t>
            </a:r>
            <a:endParaRPr lang="en-AU" sz="2000" kern="0" dirty="0">
              <a:latin typeface="Arial Narrow" panose="020B0606020202030204" pitchFamily="34" charset="0"/>
            </a:endParaRPr>
          </a:p>
        </p:txBody>
      </p:sp>
      <p:pic>
        <p:nvPicPr>
          <p:cNvPr id="2" name="Picture 4" descr="Soccerball Liverpool 150x150.jpg">
            <a:extLst>
              <a:ext uri="{FF2B5EF4-FFF2-40B4-BE49-F238E27FC236}">
                <a16:creationId xmlns:a16="http://schemas.microsoft.com/office/drawing/2014/main" id="{B03791D7-9724-8772-2CFF-5B8B50C6D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3240360" cy="313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79295"/>
      </p:ext>
    </p:extLst>
  </p:cSld>
  <p:clrMapOvr>
    <a:masterClrMapping/>
  </p:clrMapOvr>
  <p:transition spd="slow">
    <p:blinds dir="vert"/>
  </p:transition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FC000"/>
      </a:accent1>
      <a:accent2>
        <a:srgbClr val="0000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7548</TotalTime>
  <Words>1044</Words>
  <Application>Microsoft Office PowerPoint</Application>
  <PresentationFormat>On-screen Show (4:3)</PresentationFormat>
  <Paragraphs>142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AGaramond</vt:lpstr>
      <vt:lpstr>Arial</vt:lpstr>
      <vt:lpstr>Arial Narrow</vt:lpstr>
      <vt:lpstr>Arno Pro</vt:lpstr>
      <vt:lpstr>AvantGarde</vt:lpstr>
      <vt:lpstr>Calibri</vt:lpstr>
      <vt:lpstr>Calibri Light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Phoenix Foundry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Jane_Ellis</dc:creator>
  <cp:lastModifiedBy>Valda Baker-Wells</cp:lastModifiedBy>
  <cp:revision>244</cp:revision>
  <cp:lastPrinted>2023-11-05T04:20:38Z</cp:lastPrinted>
  <dcterms:created xsi:type="dcterms:W3CDTF">2005-02-22T00:27:31Z</dcterms:created>
  <dcterms:modified xsi:type="dcterms:W3CDTF">2023-11-05T19:22:20Z</dcterms:modified>
</cp:coreProperties>
</file>