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79" r:id="rId6"/>
    <p:sldId id="257" r:id="rId7"/>
    <p:sldId id="326" r:id="rId8"/>
    <p:sldId id="330" r:id="rId9"/>
    <p:sldId id="333" r:id="rId10"/>
    <p:sldId id="335" r:id="rId11"/>
    <p:sldId id="325" r:id="rId12"/>
    <p:sldId id="357" r:id="rId13"/>
    <p:sldId id="348" r:id="rId14"/>
    <p:sldId id="370" r:id="rId15"/>
    <p:sldId id="371" r:id="rId16"/>
    <p:sldId id="361" r:id="rId17"/>
    <p:sldId id="349" r:id="rId18"/>
    <p:sldId id="352" r:id="rId19"/>
    <p:sldId id="327" r:id="rId20"/>
    <p:sldId id="344" r:id="rId21"/>
    <p:sldId id="367" r:id="rId22"/>
    <p:sldId id="368" r:id="rId23"/>
    <p:sldId id="364" r:id="rId24"/>
    <p:sldId id="362" r:id="rId25"/>
    <p:sldId id="366" r:id="rId26"/>
    <p:sldId id="369" r:id="rId27"/>
    <p:sldId id="32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astside Horse" initials="EH" lastIdx="1" clrIdx="0">
    <p:extLst>
      <p:ext uri="{19B8F6BF-5375-455C-9EA6-DF929625EA0E}">
        <p15:presenceInfo xmlns:p15="http://schemas.microsoft.com/office/powerpoint/2012/main" userId="2f16d6e9a76a7449" providerId="Windows Live"/>
      </p:ext>
    </p:extLst>
  </p:cmAuthor>
  <p:cmAuthor id="2" name="Trent Harvison" initials="TH" lastIdx="4" clrIdx="1">
    <p:extLst>
      <p:ext uri="{19B8F6BF-5375-455C-9EA6-DF929625EA0E}">
        <p15:presenceInfo xmlns:p15="http://schemas.microsoft.com/office/powerpoint/2012/main" userId="S::trent.harvison@standbysupport.com.au::8a13a6a5-e6b9-4d8b-900d-d0e57a5f7c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38B6B7"/>
    <a:srgbClr val="EE586D"/>
    <a:srgbClr val="CC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D0125F-35DF-41B0-B8B9-6CFF5AA25809}" v="4" dt="2022-09-09T06:22:16.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5" autoAdjust="0"/>
    <p:restoredTop sz="78108" autoAdjust="0"/>
  </p:normalViewPr>
  <p:slideViewPr>
    <p:cSldViewPr snapToGrid="0" snapToObjects="1">
      <p:cViewPr varScale="1">
        <p:scale>
          <a:sx n="53" d="100"/>
          <a:sy n="53" d="100"/>
        </p:scale>
        <p:origin x="916"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da Baker-Wells" userId="28edc6ca-da07-4154-b3c7-681488fccb64" providerId="ADAL" clId="{A7D0125F-35DF-41B0-B8B9-6CFF5AA25809}"/>
    <pc:docChg chg="modSld">
      <pc:chgData name="Valda Baker-Wells" userId="28edc6ca-da07-4154-b3c7-681488fccb64" providerId="ADAL" clId="{A7D0125F-35DF-41B0-B8B9-6CFF5AA25809}" dt="2022-09-09T06:23:04.085" v="32" actId="14100"/>
      <pc:docMkLst>
        <pc:docMk/>
      </pc:docMkLst>
      <pc:sldChg chg="addSp delSp modSp mod">
        <pc:chgData name="Valda Baker-Wells" userId="28edc6ca-da07-4154-b3c7-681488fccb64" providerId="ADAL" clId="{A7D0125F-35DF-41B0-B8B9-6CFF5AA25809}" dt="2022-09-09T06:23:04.085" v="32" actId="14100"/>
        <pc:sldMkLst>
          <pc:docMk/>
          <pc:sldMk cId="4019381954" sldId="256"/>
        </pc:sldMkLst>
        <pc:spChg chg="add del mod">
          <ac:chgData name="Valda Baker-Wells" userId="28edc6ca-da07-4154-b3c7-681488fccb64" providerId="ADAL" clId="{A7D0125F-35DF-41B0-B8B9-6CFF5AA25809}" dt="2022-09-09T06:23:04.085" v="32" actId="14100"/>
          <ac:spMkLst>
            <pc:docMk/>
            <pc:sldMk cId="4019381954" sldId="256"/>
            <ac:spMk id="2" creationId="{5A6AFFF8-F761-6379-16B5-CF8A089E5A1A}"/>
          </ac:spMkLst>
        </pc:spChg>
        <pc:spChg chg="add del mod">
          <ac:chgData name="Valda Baker-Wells" userId="28edc6ca-da07-4154-b3c7-681488fccb64" providerId="ADAL" clId="{A7D0125F-35DF-41B0-B8B9-6CFF5AA25809}" dt="2022-09-09T06:23:00.734" v="31"/>
          <ac:spMkLst>
            <pc:docMk/>
            <pc:sldMk cId="4019381954" sldId="256"/>
            <ac:spMk id="3" creationId="{72BB5EC8-82DA-0BC3-01D8-02C94A72CC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F48BA-17F0-4742-AE52-FF00BFE1687F}" type="datetimeFigureOut">
              <a:rPr lang="en-AU" smtClean="0"/>
              <a:t>9/09/2022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464AB-5C4B-4B6E-98EE-41FFDA991B3D}" type="slidenum">
              <a:rPr lang="en-AU" smtClean="0"/>
              <a:t>‹#›</a:t>
            </a:fld>
            <a:endParaRPr lang="en-AU"/>
          </a:p>
        </p:txBody>
      </p:sp>
    </p:spTree>
    <p:extLst>
      <p:ext uri="{BB962C8B-B14F-4D97-AF65-F5344CB8AC3E}">
        <p14:creationId xmlns:p14="http://schemas.microsoft.com/office/powerpoint/2010/main" val="315944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and thank you for taking some time out of your day to listen to this presentation</a:t>
            </a:r>
          </a:p>
          <a:p>
            <a:endParaRPr lang="en-AU" dirty="0"/>
          </a:p>
          <a:p>
            <a:r>
              <a:rPr lang="en-AU" dirty="0"/>
              <a:t>My name is ………… introduction</a:t>
            </a:r>
          </a:p>
        </p:txBody>
      </p:sp>
      <p:sp>
        <p:nvSpPr>
          <p:cNvPr id="4" name="Slide Number Placeholder 3"/>
          <p:cNvSpPr>
            <a:spLocks noGrp="1"/>
          </p:cNvSpPr>
          <p:nvPr>
            <p:ph type="sldNum" sz="quarter" idx="5"/>
          </p:nvPr>
        </p:nvSpPr>
        <p:spPr/>
        <p:txBody>
          <a:bodyPr/>
          <a:lstStyle/>
          <a:p>
            <a:fld id="{D6428D0D-6CAF-4769-A95E-7EBD925A92EF}" type="slidenum">
              <a:rPr lang="en-AU" smtClean="0"/>
              <a:t>1</a:t>
            </a:fld>
            <a:endParaRPr lang="en-AU"/>
          </a:p>
        </p:txBody>
      </p:sp>
    </p:spTree>
    <p:extLst>
      <p:ext uri="{BB962C8B-B14F-4D97-AF65-F5344CB8AC3E}">
        <p14:creationId xmlns:p14="http://schemas.microsoft.com/office/powerpoint/2010/main" val="4289754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10</a:t>
            </a:fld>
            <a:endParaRPr lang="en-AU"/>
          </a:p>
        </p:txBody>
      </p:sp>
    </p:spTree>
    <p:extLst>
      <p:ext uri="{BB962C8B-B14F-4D97-AF65-F5344CB8AC3E}">
        <p14:creationId xmlns:p14="http://schemas.microsoft.com/office/powerpoint/2010/main" val="993129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0555" marR="541655">
              <a:lnSpc>
                <a:spcPct val="115000"/>
              </a:lnSpc>
              <a:spcAft>
                <a:spcPts val="0"/>
              </a:spcAft>
              <a:tabLst>
                <a:tab pos="7021195" algn="l"/>
              </a:tabLst>
            </a:pPr>
            <a:br>
              <a:rPr lang="en-US" sz="1200" b="1" dirty="0">
                <a:solidFill>
                  <a:srgbClr val="595959"/>
                </a:solidFill>
                <a:effectLst/>
                <a:highlight>
                  <a:srgbClr val="FFFF00"/>
                </a:highlight>
                <a:latin typeface="Arial" panose="020B0604020202020204" pitchFamily="34" charset="0"/>
                <a:ea typeface="Arial" panose="020B0604020202020204" pitchFamily="34" charset="0"/>
              </a:rPr>
            </a:br>
            <a:r>
              <a:rPr lang="en-US" sz="1200" b="0" dirty="0">
                <a:solidFill>
                  <a:srgbClr val="595959"/>
                </a:solidFill>
                <a:effectLst/>
                <a:highlight>
                  <a:srgbClr val="FFFF00"/>
                </a:highlight>
                <a:latin typeface="Arial" panose="020B0604020202020204" pitchFamily="34" charset="0"/>
                <a:ea typeface="Arial" panose="020B0604020202020204" pitchFamily="34" charset="0"/>
              </a:rPr>
              <a:t>We support anyone who is bereaved or impacted by suicide, and these is no time limit.  What that means is the suicide may have been recent of it could have been several years ago, it doesn’t matter.  Because everyone grieves differently, support can be needed at different times.</a:t>
            </a:r>
          </a:p>
          <a:p>
            <a:pPr marL="630555" marR="541655">
              <a:lnSpc>
                <a:spcPct val="115000"/>
              </a:lnSpc>
              <a:spcAft>
                <a:spcPts val="0"/>
              </a:spcAft>
              <a:tabLst>
                <a:tab pos="7021195" algn="l"/>
              </a:tabLst>
            </a:pPr>
            <a:endParaRPr lang="en-US" sz="1200" b="0"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r>
              <a:rPr lang="en-US" sz="1200" b="0" dirty="0">
                <a:solidFill>
                  <a:srgbClr val="595959"/>
                </a:solidFill>
                <a:effectLst/>
                <a:highlight>
                  <a:srgbClr val="FFFF00"/>
                </a:highlight>
                <a:latin typeface="Arial" panose="020B0604020202020204" pitchFamily="34" charset="0"/>
                <a:ea typeface="Arial" panose="020B0604020202020204" pitchFamily="34" charset="0"/>
              </a:rPr>
              <a:t>Sometimes we may have contact with a bereaved person, but it is sometimes too soon, or they are not ready for support straight away, so we always offer to call at a later time that suits to check in and see if support is needed.  </a:t>
            </a:r>
          </a:p>
          <a:p>
            <a:pPr marL="630555" marR="541655">
              <a:lnSpc>
                <a:spcPct val="115000"/>
              </a:lnSpc>
              <a:spcAft>
                <a:spcPts val="0"/>
              </a:spcAft>
              <a:tabLst>
                <a:tab pos="7021195" algn="l"/>
              </a:tabLst>
            </a:pPr>
            <a:endParaRPr lang="en-US" sz="1200" b="0"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r>
              <a:rPr lang="en-US" sz="1200" b="0" dirty="0">
                <a:solidFill>
                  <a:srgbClr val="595959"/>
                </a:solidFill>
                <a:effectLst/>
                <a:highlight>
                  <a:srgbClr val="FFFF00"/>
                </a:highlight>
                <a:latin typeface="Arial" panose="020B0604020202020204" pitchFamily="34" charset="0"/>
                <a:ea typeface="Arial" panose="020B0604020202020204" pitchFamily="34" charset="0"/>
              </a:rPr>
              <a:t>This can sometimes happen especially if it’s a recent death and the person may already have a lot on their plate with lots of visitors, family gatherings and trying to sort out funeral arrangements.  Often the support is needed when things become more quieter, and others start going back to their normal life routines, visits start to reduce, and the casseroles stop coming.</a:t>
            </a: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endParaRPr lang="en-US" sz="1200" b="1" dirty="0">
              <a:solidFill>
                <a:srgbClr val="595959"/>
              </a:solidFill>
              <a:effectLst/>
              <a:highlight>
                <a:srgbClr val="FFFF00"/>
              </a:highligh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r>
              <a:rPr lang="en-US" sz="1200" b="1" dirty="0">
                <a:solidFill>
                  <a:srgbClr val="595959"/>
                </a:solidFill>
                <a:effectLst/>
                <a:highlight>
                  <a:srgbClr val="FFFF00"/>
                </a:highlight>
                <a:latin typeface="Arial" panose="020B0604020202020204" pitchFamily="34" charset="0"/>
                <a:ea typeface="Arial" panose="020B0604020202020204" pitchFamily="34" charset="0"/>
              </a:rPr>
              <a:t>Bereaved: </a:t>
            </a:r>
            <a:r>
              <a:rPr lang="en-US" sz="1200" dirty="0">
                <a:solidFill>
                  <a:srgbClr val="595959"/>
                </a:solidFill>
                <a:effectLst/>
                <a:highlight>
                  <a:srgbClr val="FFFF00"/>
                </a:highlight>
                <a:latin typeface="Arial" panose="020B0604020202020204" pitchFamily="34" charset="0"/>
                <a:ea typeface="Arial" panose="020B0604020202020204" pitchFamily="34" charset="0"/>
              </a:rPr>
              <a:t>a person or persons that experience grief and loss of a family, friend or close contact. While this is a broad term to describe all people affected by grief and loss after a death, </a:t>
            </a:r>
            <a:r>
              <a:rPr lang="en-US" sz="1200" b="1" dirty="0">
                <a:solidFill>
                  <a:srgbClr val="595959"/>
                </a:solidFill>
                <a:effectLst/>
                <a:highlight>
                  <a:srgbClr val="FFFF00"/>
                </a:highlight>
                <a:latin typeface="Arial" panose="020B0604020202020204" pitchFamily="34" charset="0"/>
                <a:ea typeface="Arial" panose="020B0604020202020204" pitchFamily="34" charset="0"/>
              </a:rPr>
              <a:t>for the purpose of StandBy communications, the term </a:t>
            </a:r>
            <a:r>
              <a:rPr lang="en-US" sz="1200" b="1" i="1" dirty="0">
                <a:solidFill>
                  <a:srgbClr val="595959"/>
                </a:solidFill>
                <a:effectLst/>
                <a:highlight>
                  <a:srgbClr val="FFFF00"/>
                </a:highlight>
                <a:latin typeface="Arial" panose="020B0604020202020204" pitchFamily="34" charset="0"/>
                <a:ea typeface="Arial" panose="020B0604020202020204" pitchFamily="34" charset="0"/>
              </a:rPr>
              <a:t>‘bereaved’ </a:t>
            </a:r>
            <a:r>
              <a:rPr lang="en-US" sz="1200" b="1" dirty="0">
                <a:solidFill>
                  <a:srgbClr val="595959"/>
                </a:solidFill>
                <a:effectLst/>
                <a:highlight>
                  <a:srgbClr val="FFFF00"/>
                </a:highlight>
                <a:latin typeface="Arial" panose="020B0604020202020204" pitchFamily="34" charset="0"/>
                <a:ea typeface="Arial" panose="020B0604020202020204" pitchFamily="34" charset="0"/>
              </a:rPr>
              <a:t>is explicitly used to describe those who are ‘</a:t>
            </a:r>
            <a:r>
              <a:rPr lang="en-US" sz="1200" b="1" i="1" dirty="0">
                <a:solidFill>
                  <a:srgbClr val="595959"/>
                </a:solidFill>
                <a:effectLst/>
                <a:highlight>
                  <a:srgbClr val="FFFF00"/>
                </a:highlight>
                <a:latin typeface="Arial" panose="020B0604020202020204" pitchFamily="34" charset="0"/>
                <a:ea typeface="Arial" panose="020B0604020202020204" pitchFamily="34" charset="0"/>
              </a:rPr>
              <a:t>bereaved by suicide’</a:t>
            </a:r>
            <a:r>
              <a:rPr lang="en-US" sz="1200" b="1" dirty="0">
                <a:solidFill>
                  <a:srgbClr val="595959"/>
                </a:solidFill>
                <a:effectLst/>
                <a:highlight>
                  <a:srgbClr val="FFFF00"/>
                </a:highlight>
                <a:latin typeface="Arial" panose="020B0604020202020204" pitchFamily="34" charset="0"/>
                <a:ea typeface="Arial" panose="020B0604020202020204" pitchFamily="34" charset="0"/>
              </a:rPr>
              <a:t>.</a:t>
            </a:r>
            <a:r>
              <a:rPr lang="en-US" sz="1200" dirty="0">
                <a:solidFill>
                  <a:srgbClr val="595959"/>
                </a:solidFill>
                <a:effectLst/>
                <a:highlight>
                  <a:srgbClr val="FFFF00"/>
                </a:highlight>
                <a:latin typeface="Arial" panose="020B0604020202020204" pitchFamily="34" charset="0"/>
                <a:ea typeface="Arial" panose="020B0604020202020204" pitchFamily="34" charset="0"/>
              </a:rPr>
              <a:t> Suicide bereavement is complex in nature and while the grief experienced can be similar to other sudden losses, there may be additional emotional and physical responses attributed to the intentional nature of the death, the potential trauma experienced as well as possible implications resulting from stigma that may be associated with death by suicide.   Evidence suggests that those who are bereaved by suicide are at higher risk of suicidal thoughts and behaviours due to their trauma and loss. </a:t>
            </a:r>
            <a:endParaRPr lang="en-AU" sz="1200" dirty="0">
              <a:effectLst/>
              <a:latin typeface="Arial" panose="020B0604020202020204" pitchFamily="34" charset="0"/>
              <a:ea typeface="Arial" panose="020B0604020202020204" pitchFamily="34" charset="0"/>
            </a:endParaRPr>
          </a:p>
          <a:p>
            <a:pPr marL="630555">
              <a:lnSpc>
                <a:spcPct val="115000"/>
              </a:lnSpc>
              <a:tabLst>
                <a:tab pos="7021195" algn="l"/>
              </a:tabLst>
            </a:pPr>
            <a:r>
              <a:rPr lang="en-US" sz="1200" dirty="0">
                <a:solidFill>
                  <a:srgbClr val="595959"/>
                </a:solidFill>
                <a:effectLst/>
                <a:latin typeface="Arial" panose="020B0604020202020204" pitchFamily="34" charset="0"/>
                <a:ea typeface="Arial" panose="020B0604020202020204" pitchFamily="34" charset="0"/>
              </a:rPr>
              <a:t> </a:t>
            </a:r>
            <a:endParaRPr lang="en-AU" sz="1200" dirty="0">
              <a:effectLst/>
              <a:latin typeface="Arial" panose="020B0604020202020204" pitchFamily="34" charset="0"/>
              <a:ea typeface="Arial" panose="020B0604020202020204" pitchFamily="34" charset="0"/>
            </a:endParaRPr>
          </a:p>
          <a:p>
            <a:pPr marL="630555" marR="541655">
              <a:lnSpc>
                <a:spcPct val="115000"/>
              </a:lnSpc>
              <a:spcAft>
                <a:spcPts val="0"/>
              </a:spcAft>
              <a:tabLst>
                <a:tab pos="7021195" algn="l"/>
              </a:tabLst>
            </a:pPr>
            <a:r>
              <a:rPr lang="en-US" sz="1200" b="1" dirty="0">
                <a:solidFill>
                  <a:srgbClr val="595959"/>
                </a:solidFill>
                <a:effectLst/>
                <a:latin typeface="Arial" panose="020B0604020202020204" pitchFamily="34" charset="0"/>
                <a:ea typeface="Arial" panose="020B0604020202020204" pitchFamily="34" charset="0"/>
              </a:rPr>
              <a:t>Impacted: </a:t>
            </a:r>
            <a:r>
              <a:rPr lang="en-US" sz="1200" dirty="0">
                <a:solidFill>
                  <a:srgbClr val="595959"/>
                </a:solidFill>
                <a:effectLst/>
                <a:latin typeface="Arial" panose="020B0604020202020204" pitchFamily="34" charset="0"/>
                <a:ea typeface="Arial" panose="020B0604020202020204" pitchFamily="34" charset="0"/>
              </a:rPr>
              <a:t>a person or persons that</a:t>
            </a:r>
            <a:r>
              <a:rPr lang="en-US" sz="1200" b="1" dirty="0">
                <a:solidFill>
                  <a:srgbClr val="595959"/>
                </a:solidFill>
                <a:effectLst/>
                <a:latin typeface="Arial" panose="020B0604020202020204" pitchFamily="34" charset="0"/>
                <a:ea typeface="Arial" panose="020B0604020202020204" pitchFamily="34" charset="0"/>
              </a:rPr>
              <a:t> </a:t>
            </a:r>
            <a:r>
              <a:rPr lang="en-US" sz="1200" dirty="0">
                <a:solidFill>
                  <a:srgbClr val="595959"/>
                </a:solidFill>
                <a:effectLst/>
                <a:latin typeface="Arial" panose="020B0604020202020204" pitchFamily="34" charset="0"/>
                <a:ea typeface="Arial" panose="020B0604020202020204" pitchFamily="34" charset="0"/>
              </a:rPr>
              <a:t>are directly or indirectly affected by a suicide or suicide attempt. This may be due to (but not limited to) witnessing a suicide, being the first to respond, being in the vicinity of a suicide, played a role in the search for missing persons, exposed to graphic detail regarding a suicide and personally identifying with the deceased person/s. An impacted individual does not have to know the deceased to be impacted. Those impacted can experience emotional and physical responses attributed to the intentional nature of the death, the potential trauma experienced as well as possible implications resulting from stigma that may be associated with death by suicide.  The impact can be both long and short term. </a:t>
            </a:r>
            <a:endParaRPr lang="en-AU" sz="1200" dirty="0">
              <a:effectLst/>
              <a:latin typeface="Arial" panose="020B0604020202020204" pitchFamily="34" charset="0"/>
              <a:ea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11</a:t>
            </a:fld>
            <a:endParaRPr lang="en-AU"/>
          </a:p>
        </p:txBody>
      </p:sp>
    </p:spTree>
    <p:extLst>
      <p:ext uri="{BB962C8B-B14F-4D97-AF65-F5344CB8AC3E}">
        <p14:creationId xmlns:p14="http://schemas.microsoft.com/office/powerpoint/2010/main" val="233302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12</a:t>
            </a:fld>
            <a:endParaRPr lang="en-AU"/>
          </a:p>
        </p:txBody>
      </p:sp>
    </p:spTree>
    <p:extLst>
      <p:ext uri="{BB962C8B-B14F-4D97-AF65-F5344CB8AC3E}">
        <p14:creationId xmlns:p14="http://schemas.microsoft.com/office/powerpoint/2010/main" val="121168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rPr>
              <a:t>In 2020 ABS data indicates a total of </a:t>
            </a:r>
            <a:r>
              <a:rPr lang="en-AU" b="1" dirty="0">
                <a:effectLst/>
              </a:rPr>
              <a:t>3,139</a:t>
            </a:r>
            <a:r>
              <a:rPr lang="en-AU" dirty="0">
                <a:effectLst/>
              </a:rPr>
              <a:t> suicide deaths in Australia – 2,384 male 755 female.  A decrease from the previous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rPr>
              <a:t>Now translates to </a:t>
            </a:r>
            <a:r>
              <a:rPr lang="en-AU" b="1" dirty="0">
                <a:effectLst/>
              </a:rPr>
              <a:t>8.6 people per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effectLst/>
              </a:rPr>
              <a:t>Suicide</a:t>
            </a:r>
            <a:r>
              <a:rPr lang="en-AU" sz="2000" b="1" baseline="0" dirty="0">
                <a:effectLst/>
              </a:rPr>
              <a:t> rates are consistently more than double the road toll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pPr marL="0" indent="0">
              <a:buNone/>
            </a:pPr>
            <a:r>
              <a:rPr lang="en-AU" sz="1200" b="0" i="0" u="none" strike="noStrike" kern="1200" baseline="0" dirty="0">
                <a:solidFill>
                  <a:schemeClr val="tx1"/>
                </a:solidFill>
                <a:latin typeface="+mn-lt"/>
                <a:ea typeface="+mn-ea"/>
                <a:cs typeface="+mn-cs"/>
              </a:rPr>
              <a:t>In 2019 SA were impacted by </a:t>
            </a:r>
            <a:r>
              <a:rPr lang="en-AU" sz="1200" b="1" i="0" u="none" strike="noStrike" kern="1200" baseline="0" dirty="0">
                <a:solidFill>
                  <a:schemeClr val="tx1"/>
                </a:solidFill>
                <a:latin typeface="+mn-lt"/>
                <a:ea typeface="+mn-ea"/>
                <a:cs typeface="+mn-cs"/>
              </a:rPr>
              <a:t>234</a:t>
            </a:r>
            <a:r>
              <a:rPr lang="en-AU" sz="1200" b="0" i="0" u="none" strike="noStrike" kern="1200" baseline="0" dirty="0">
                <a:solidFill>
                  <a:schemeClr val="tx1"/>
                </a:solidFill>
                <a:latin typeface="+mn-lt"/>
                <a:ea typeface="+mn-ea"/>
                <a:cs typeface="+mn-cs"/>
              </a:rPr>
              <a:t> suicide deaths – a decrease from the previous year</a:t>
            </a:r>
          </a:p>
          <a:p>
            <a:pPr marL="0" indent="0">
              <a:buNone/>
            </a:pPr>
            <a:endParaRPr lang="en-AU" sz="1200" b="0" i="0" u="none" strike="noStrike" kern="1200" baseline="0" dirty="0">
              <a:solidFill>
                <a:schemeClr val="tx1"/>
              </a:solidFill>
              <a:latin typeface="+mn-lt"/>
              <a:ea typeface="+mn-ea"/>
              <a:cs typeface="+mn-cs"/>
            </a:endParaRPr>
          </a:p>
          <a:p>
            <a:pPr marL="0" indent="0">
              <a:buNone/>
            </a:pPr>
            <a:r>
              <a:rPr lang="en-AU" sz="1200" b="0" i="0" u="none" strike="noStrike" kern="1200" baseline="0" dirty="0">
                <a:solidFill>
                  <a:schemeClr val="tx1"/>
                </a:solidFill>
                <a:latin typeface="+mn-lt"/>
                <a:ea typeface="+mn-ea"/>
                <a:cs typeface="+mn-cs"/>
              </a:rPr>
              <a:t>2019 SA lost 251 people to suicide, an increase from the previous year which was 212</a:t>
            </a:r>
          </a:p>
          <a:p>
            <a:pPr marL="0" indent="0">
              <a:buNone/>
            </a:pPr>
            <a:endParaRPr lang="en-AU" b="0" dirty="0"/>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13</a:t>
            </a:fld>
            <a:endParaRPr lang="en-AU"/>
          </a:p>
        </p:txBody>
      </p:sp>
    </p:spTree>
    <p:extLst>
      <p:ext uri="{BB962C8B-B14F-4D97-AF65-F5344CB8AC3E}">
        <p14:creationId xmlns:p14="http://schemas.microsoft.com/office/powerpoint/2010/main" val="533814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t>Remember every one death by suicide is too many!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effectLst/>
              </a:rPr>
              <a:t>Considering in 2020 we lost 3139 people to suicide nationally and if you think about for every life loss there are 135 who are impacted, that adds up to over 400,000 people impacted and potentially needing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effectLst/>
              </a:rPr>
              <a:t>We also know that if you are impacted by suicide, you are at greater risk of suicidal ideation and this is why </a:t>
            </a:r>
            <a:r>
              <a:rPr lang="en-AU" b="1" baseline="0" dirty="0">
                <a:effectLst/>
              </a:rPr>
              <a:t>suicide postvention is also suicide prevention</a:t>
            </a:r>
            <a:r>
              <a:rPr lang="en-AU" baseline="0" dirty="0">
                <a:effectLst/>
              </a:rPr>
              <a:t>!</a:t>
            </a:r>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14</a:t>
            </a:fld>
            <a:endParaRPr lang="en-AU"/>
          </a:p>
        </p:txBody>
      </p:sp>
    </p:spTree>
    <p:extLst>
      <p:ext uri="{BB962C8B-B14F-4D97-AF65-F5344CB8AC3E}">
        <p14:creationId xmlns:p14="http://schemas.microsoft.com/office/powerpoint/2010/main" val="89706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video above doesn’t work, here is the </a:t>
            </a:r>
            <a:r>
              <a:rPr lang="en-US" dirty="0" err="1"/>
              <a:t>youtube</a:t>
            </a:r>
            <a:r>
              <a:rPr lang="en-US" dirty="0"/>
              <a:t> link: https://www.youtube.com/watch?v=ibcs36_bHh0</a:t>
            </a:r>
          </a:p>
          <a:p>
            <a:endParaRPr lang="en-US" dirty="0"/>
          </a:p>
          <a:p>
            <a:r>
              <a:rPr lang="en-US" b="1" dirty="0"/>
              <a:t>PLEASE NOTE</a:t>
            </a:r>
            <a:r>
              <a:rPr lang="en-US" dirty="0"/>
              <a:t>: some of the data in this video has been updated in the latest Science of Knowing evaluation/research paper 2021</a:t>
            </a:r>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15</a:t>
            </a:fld>
            <a:endParaRPr lang="en-AU"/>
          </a:p>
        </p:txBody>
      </p:sp>
    </p:spTree>
    <p:extLst>
      <p:ext uri="{BB962C8B-B14F-4D97-AF65-F5344CB8AC3E}">
        <p14:creationId xmlns:p14="http://schemas.microsoft.com/office/powerpoint/2010/main" val="337490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16</a:t>
            </a:fld>
            <a:endParaRPr lang="en-AU"/>
          </a:p>
        </p:txBody>
      </p:sp>
    </p:spTree>
    <p:extLst>
      <p:ext uri="{BB962C8B-B14F-4D97-AF65-F5344CB8AC3E}">
        <p14:creationId xmlns:p14="http://schemas.microsoft.com/office/powerpoint/2010/main" val="33513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1200" baseline="0" dirty="0"/>
              <a:t>Referrals can come from anyone.  There are no forms to fill in.  We simply need the consent of the bereaved to make contact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AU" sz="12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baseline="0" dirty="0"/>
              <a:t>i.e. If you call me to advise someone is bereaved, I can’t just contact them, but if you know them you can give them our number or get their consent to pass on for me to call them</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AU" sz="12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baseline="0" dirty="0"/>
              <a:t>There is now an agreement with SA Police that when a bereaved family is contacted by them, one of the South Australian postvention </a:t>
            </a:r>
            <a:r>
              <a:rPr lang="en-AU" sz="1200" dirty="0"/>
              <a:t>services (StandBy</a:t>
            </a:r>
            <a:r>
              <a:rPr lang="en-AU" sz="1200" baseline="0" dirty="0"/>
              <a:t>, LBS &amp; </a:t>
            </a:r>
            <a:r>
              <a:rPr lang="en-AU" sz="1200" baseline="0" dirty="0" err="1"/>
              <a:t>Thirrili</a:t>
            </a:r>
            <a:r>
              <a:rPr lang="en-AU" sz="1200" baseline="0" dirty="0"/>
              <a:t>) will be offered and with their consent </a:t>
            </a:r>
            <a:r>
              <a:rPr lang="en-AU" sz="1200" baseline="0" dirty="0" err="1"/>
              <a:t>SAPol</a:t>
            </a:r>
            <a:r>
              <a:rPr lang="en-AU" sz="1200" baseline="0" dirty="0"/>
              <a:t> will pass on details for us to contact them directly.  An officer may offer to call the appropriate service and make the initial connection on their behalf, always with the families consent.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AU" sz="12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dirty="0"/>
              <a:t>Can take referrals from police officers, Criminal</a:t>
            </a:r>
            <a:r>
              <a:rPr lang="en-AU" sz="1200" baseline="0" dirty="0"/>
              <a:t> Investigations Branch (CIB) officers and </a:t>
            </a:r>
            <a:r>
              <a:rPr lang="en-AU" sz="1200" dirty="0"/>
              <a:t>Victim Contact Officers (VCO) on a family’s behalf.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dirty="0"/>
              <a:t>This is often helpful for people</a:t>
            </a:r>
            <a:r>
              <a:rPr lang="en-AU" sz="1200" baseline="0" dirty="0"/>
              <a:t> who have just lost someone to suicide as they may feel overwhelmed and unable to cope with simple daily living activities like making a phone call.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AU" sz="12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baseline="0" dirty="0"/>
              <a:t>The service can then contact the family and make a time to visit, whether that be in the next couple of days, weeks or whenever they are ready.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AU" sz="12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AU" sz="1200" baseline="0" dirty="0"/>
              <a:t>Our services work collaboratively to support anyone within the ripple effect of a suicide, for example a suicide may occur in Mount Gambier or Port Lincoln, however, there may be close relatives living within the Adelaide metropolitan area that also need supporting. </a:t>
            </a:r>
            <a:endParaRPr lang="en-AU" sz="1200" dirty="0"/>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17</a:t>
            </a:fld>
            <a:endParaRPr lang="en-AU"/>
          </a:p>
        </p:txBody>
      </p:sp>
    </p:spTree>
    <p:extLst>
      <p:ext uri="{BB962C8B-B14F-4D97-AF65-F5344CB8AC3E}">
        <p14:creationId xmlns:p14="http://schemas.microsoft.com/office/powerpoint/2010/main" val="3201508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a range of resources we can share with you and we encourage you to share them with your networks and communities.</a:t>
            </a:r>
          </a:p>
        </p:txBody>
      </p:sp>
      <p:sp>
        <p:nvSpPr>
          <p:cNvPr id="4" name="Slide Number Placeholder 3"/>
          <p:cNvSpPr>
            <a:spLocks noGrp="1"/>
          </p:cNvSpPr>
          <p:nvPr>
            <p:ph type="sldNum" sz="quarter" idx="5"/>
          </p:nvPr>
        </p:nvSpPr>
        <p:spPr/>
        <p:txBody>
          <a:bodyPr/>
          <a:lstStyle/>
          <a:p>
            <a:fld id="{BCB464AB-5C4B-4B6E-98EE-41FFDA991B3D}" type="slidenum">
              <a:rPr lang="en-AU" smtClean="0"/>
              <a:t>18</a:t>
            </a:fld>
            <a:endParaRPr lang="en-AU"/>
          </a:p>
        </p:txBody>
      </p:sp>
    </p:spTree>
    <p:extLst>
      <p:ext uri="{BB962C8B-B14F-4D97-AF65-F5344CB8AC3E}">
        <p14:creationId xmlns:p14="http://schemas.microsoft.com/office/powerpoint/2010/main" val="144560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Both available in hard and soft copies</a:t>
            </a:r>
          </a:p>
        </p:txBody>
      </p:sp>
      <p:sp>
        <p:nvSpPr>
          <p:cNvPr id="4" name="Slide Number Placeholder 3"/>
          <p:cNvSpPr>
            <a:spLocks noGrp="1"/>
          </p:cNvSpPr>
          <p:nvPr>
            <p:ph type="sldNum" sz="quarter" idx="5"/>
          </p:nvPr>
        </p:nvSpPr>
        <p:spPr/>
        <p:txBody>
          <a:bodyPr/>
          <a:lstStyle/>
          <a:p>
            <a:fld id="{BCB464AB-5C4B-4B6E-98EE-41FFDA991B3D}" type="slidenum">
              <a:rPr lang="en-AU" smtClean="0"/>
              <a:t>19</a:t>
            </a:fld>
            <a:endParaRPr lang="en-AU"/>
          </a:p>
        </p:txBody>
      </p:sp>
    </p:spTree>
    <p:extLst>
      <p:ext uri="{BB962C8B-B14F-4D97-AF65-F5344CB8AC3E}">
        <p14:creationId xmlns:p14="http://schemas.microsoft.com/office/powerpoint/2010/main" val="332235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would like to start off with an acknowledgement to country</a:t>
            </a:r>
          </a:p>
          <a:p>
            <a:endParaRPr lang="en-AU" dirty="0"/>
          </a:p>
          <a:p>
            <a:r>
              <a:rPr lang="en-AU" dirty="0"/>
              <a:t>StandBy acknowledges the traditional custodians of the land on which we work and live (I live and work on ______________ land)</a:t>
            </a:r>
          </a:p>
          <a:p>
            <a:r>
              <a:rPr lang="en-AU" dirty="0"/>
              <a:t>Our staff recognise the Aboriginal and Torres Strait Islander community and their continuing connection to land and water.  </a:t>
            </a:r>
          </a:p>
          <a:p>
            <a:r>
              <a:rPr lang="en-AU" dirty="0"/>
              <a:t>We pay respects to elders, past, present and future</a:t>
            </a:r>
          </a:p>
        </p:txBody>
      </p:sp>
      <p:sp>
        <p:nvSpPr>
          <p:cNvPr id="4" name="Slide Number Placeholder 3"/>
          <p:cNvSpPr>
            <a:spLocks noGrp="1"/>
          </p:cNvSpPr>
          <p:nvPr>
            <p:ph type="sldNum" sz="quarter" idx="5"/>
          </p:nvPr>
        </p:nvSpPr>
        <p:spPr/>
        <p:txBody>
          <a:bodyPr/>
          <a:lstStyle/>
          <a:p>
            <a:fld id="{D6428D0D-6CAF-4769-A95E-7EBD925A92EF}" type="slidenum">
              <a:rPr lang="en-AU" smtClean="0"/>
              <a:t>2</a:t>
            </a:fld>
            <a:endParaRPr lang="en-AU"/>
          </a:p>
        </p:txBody>
      </p:sp>
    </p:spTree>
    <p:extLst>
      <p:ext uri="{BB962C8B-B14F-4D97-AF65-F5344CB8AC3E}">
        <p14:creationId xmlns:p14="http://schemas.microsoft.com/office/powerpoint/2010/main" val="1482326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Both available to download via our national website </a:t>
            </a:r>
          </a:p>
        </p:txBody>
      </p:sp>
      <p:sp>
        <p:nvSpPr>
          <p:cNvPr id="4" name="Slide Number Placeholder 3"/>
          <p:cNvSpPr>
            <a:spLocks noGrp="1"/>
          </p:cNvSpPr>
          <p:nvPr>
            <p:ph type="sldNum" sz="quarter" idx="5"/>
          </p:nvPr>
        </p:nvSpPr>
        <p:spPr/>
        <p:txBody>
          <a:bodyPr/>
          <a:lstStyle/>
          <a:p>
            <a:fld id="{BCB464AB-5C4B-4B6E-98EE-41FFDA991B3D}" type="slidenum">
              <a:rPr lang="en-AU" smtClean="0"/>
              <a:t>20</a:t>
            </a:fld>
            <a:endParaRPr lang="en-AU"/>
          </a:p>
        </p:txBody>
      </p:sp>
    </p:spTree>
    <p:extLst>
      <p:ext uri="{BB962C8B-B14F-4D97-AF65-F5344CB8AC3E}">
        <p14:creationId xmlns:p14="http://schemas.microsoft.com/office/powerpoint/2010/main" val="500663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Also available via national website.</a:t>
            </a:r>
          </a:p>
        </p:txBody>
      </p:sp>
      <p:sp>
        <p:nvSpPr>
          <p:cNvPr id="4" name="Slide Number Placeholder 3"/>
          <p:cNvSpPr>
            <a:spLocks noGrp="1"/>
          </p:cNvSpPr>
          <p:nvPr>
            <p:ph type="sldNum" sz="quarter" idx="5"/>
          </p:nvPr>
        </p:nvSpPr>
        <p:spPr/>
        <p:txBody>
          <a:bodyPr/>
          <a:lstStyle/>
          <a:p>
            <a:fld id="{BCB464AB-5C4B-4B6E-98EE-41FFDA991B3D}" type="slidenum">
              <a:rPr lang="en-AU" smtClean="0"/>
              <a:t>21</a:t>
            </a:fld>
            <a:endParaRPr lang="en-AU"/>
          </a:p>
        </p:txBody>
      </p:sp>
    </p:spTree>
    <p:extLst>
      <p:ext uri="{BB962C8B-B14F-4D97-AF65-F5344CB8AC3E}">
        <p14:creationId xmlns:p14="http://schemas.microsoft.com/office/powerpoint/2010/main" val="1378597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22</a:t>
            </a:fld>
            <a:endParaRPr lang="en-AU"/>
          </a:p>
        </p:txBody>
      </p:sp>
    </p:spTree>
    <p:extLst>
      <p:ext uri="{BB962C8B-B14F-4D97-AF65-F5344CB8AC3E}">
        <p14:creationId xmlns:p14="http://schemas.microsoft.com/office/powerpoint/2010/main" val="3018092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Talking about suicide can be difficult as we all have our own experiences and can be impacted differently, this is why it is very important to make sure you do something for you self-care, not just today but everyday.</a:t>
            </a:r>
          </a:p>
          <a:p>
            <a:endParaRPr lang="en-AU" dirty="0"/>
          </a:p>
          <a:p>
            <a:r>
              <a:rPr lang="en-AU" dirty="0"/>
              <a:t>Self care is more than a bubble bath or massage on occasion.  True self care is practising the activities that bring joy into our life on a regular basis.</a:t>
            </a:r>
          </a:p>
          <a:p>
            <a:endParaRPr lang="en-AU" dirty="0"/>
          </a:p>
          <a:p>
            <a:r>
              <a:rPr lang="en-AU" dirty="0"/>
              <a:t>What do you do?</a:t>
            </a:r>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23</a:t>
            </a:fld>
            <a:endParaRPr lang="en-AU"/>
          </a:p>
        </p:txBody>
      </p:sp>
    </p:spTree>
    <p:extLst>
      <p:ext uri="{BB962C8B-B14F-4D97-AF65-F5344CB8AC3E}">
        <p14:creationId xmlns:p14="http://schemas.microsoft.com/office/powerpoint/2010/main" val="3231927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Hand out resource, flyers, business cards etc or forward information electronically.</a:t>
            </a:r>
          </a:p>
        </p:txBody>
      </p:sp>
      <p:sp>
        <p:nvSpPr>
          <p:cNvPr id="4" name="Slide Number Placeholder 3"/>
          <p:cNvSpPr>
            <a:spLocks noGrp="1"/>
          </p:cNvSpPr>
          <p:nvPr>
            <p:ph type="sldNum" sz="quarter" idx="5"/>
          </p:nvPr>
        </p:nvSpPr>
        <p:spPr/>
        <p:txBody>
          <a:bodyPr/>
          <a:lstStyle/>
          <a:p>
            <a:fld id="{BCB464AB-5C4B-4B6E-98EE-41FFDA991B3D}" type="slidenum">
              <a:rPr lang="en-AU" smtClean="0"/>
              <a:t>24</a:t>
            </a:fld>
            <a:endParaRPr lang="en-AU"/>
          </a:p>
        </p:txBody>
      </p:sp>
    </p:spTree>
    <p:extLst>
      <p:ext uri="{BB962C8B-B14F-4D97-AF65-F5344CB8AC3E}">
        <p14:creationId xmlns:p14="http://schemas.microsoft.com/office/powerpoint/2010/main" val="330449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would also like to </a:t>
            </a:r>
          </a:p>
          <a:p>
            <a:endParaRPr lang="en-AU" dirty="0"/>
          </a:p>
          <a:p>
            <a:r>
              <a:rPr lang="en-AU" dirty="0"/>
              <a:t>Recognise and pay respect to those with a lived experience of suicide and we honour their wisdom, bravery and insight.</a:t>
            </a:r>
          </a:p>
          <a:p>
            <a:r>
              <a:rPr lang="en-AU" dirty="0"/>
              <a:t>We also acknowledge and remember the lives that have ended due to suicide and encourage everyone to care for themselves and other</a:t>
            </a:r>
          </a:p>
          <a:p>
            <a:endParaRPr lang="en-AU" dirty="0"/>
          </a:p>
          <a:p>
            <a:r>
              <a:rPr lang="en-AU" dirty="0"/>
              <a:t>We know talking about suicide can be difficult and if you need any support after this presentation please reach out to myself, or someone else you feel safe to have a chat with.  We encourage you all to take some time today to do some self-care but we will touch more on this later in the presentation.</a:t>
            </a:r>
          </a:p>
        </p:txBody>
      </p:sp>
      <p:sp>
        <p:nvSpPr>
          <p:cNvPr id="4" name="Slide Number Placeholder 3"/>
          <p:cNvSpPr>
            <a:spLocks noGrp="1"/>
          </p:cNvSpPr>
          <p:nvPr>
            <p:ph type="sldNum" sz="quarter" idx="5"/>
          </p:nvPr>
        </p:nvSpPr>
        <p:spPr/>
        <p:txBody>
          <a:bodyPr/>
          <a:lstStyle/>
          <a:p>
            <a:fld id="{BCB464AB-5C4B-4B6E-98EE-41FFDA991B3D}" type="slidenum">
              <a:rPr lang="en-AU" smtClean="0"/>
              <a:t>3</a:t>
            </a:fld>
            <a:endParaRPr lang="en-AU"/>
          </a:p>
        </p:txBody>
      </p:sp>
    </p:spTree>
    <p:extLst>
      <p:ext uri="{BB962C8B-B14F-4D97-AF65-F5344CB8AC3E}">
        <p14:creationId xmlns:p14="http://schemas.microsoft.com/office/powerpoint/2010/main" val="300267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4</a:t>
            </a:fld>
            <a:endParaRPr lang="en-AU"/>
          </a:p>
        </p:txBody>
      </p:sp>
    </p:spTree>
    <p:extLst>
      <p:ext uri="{BB962C8B-B14F-4D97-AF65-F5344CB8AC3E}">
        <p14:creationId xmlns:p14="http://schemas.microsoft.com/office/powerpoint/2010/main" val="1906824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err="1">
                <a:solidFill>
                  <a:schemeClr val="tx1">
                    <a:lumMod val="75000"/>
                    <a:lumOff val="25000"/>
                  </a:schemeClr>
                </a:solidFill>
                <a:latin typeface="Uni Sans Book" panose="00000500000000000000" charset="0"/>
                <a:cs typeface="Arial" panose="020B0604020202020204" pitchFamily="34" charset="0"/>
              </a:rPr>
              <a:t>Youturn</a:t>
            </a:r>
            <a:r>
              <a:rPr lang="en-AU" sz="1200" dirty="0">
                <a:solidFill>
                  <a:schemeClr val="tx1">
                    <a:lumMod val="75000"/>
                    <a:lumOff val="25000"/>
                  </a:schemeClr>
                </a:solidFill>
                <a:latin typeface="Uni Sans Book" panose="00000500000000000000" charset="0"/>
                <a:cs typeface="Arial" panose="020B0604020202020204" pitchFamily="34" charset="0"/>
              </a:rPr>
              <a:t> is a not-for-profit organisation supporting people across Southern Queensland from our sites in Tewantin, Maroochydore, Toowoomba, Gympie, Caboolture and Bundaberg </a:t>
            </a:r>
          </a:p>
          <a:p>
            <a:endParaRPr lang="en-US" b="0" i="0" dirty="0">
              <a:effectLst/>
              <a:latin typeface="Arial" panose="020B0604020202020204" pitchFamily="34" charset="0"/>
            </a:endParaRPr>
          </a:p>
          <a:p>
            <a:r>
              <a:rPr lang="en-US" b="0" i="0" dirty="0">
                <a:effectLst/>
                <a:latin typeface="Arial" panose="020B0604020202020204" pitchFamily="34" charset="0"/>
              </a:rPr>
              <a:t>StandBy engages partner organisations to operate StandBy in specified Primary Health Network (PHN) regions under a suggested operating and funding allocation model. </a:t>
            </a:r>
          </a:p>
          <a:p>
            <a:endParaRPr lang="en-US" b="0" i="0" dirty="0">
              <a:effectLst/>
              <a:latin typeface="Arial" panose="020B0604020202020204" pitchFamily="34" charset="0"/>
            </a:endParaRPr>
          </a:p>
          <a:p>
            <a:r>
              <a:rPr lang="en-US" b="0" i="0" dirty="0">
                <a:effectLst/>
                <a:latin typeface="Arial" panose="020B0604020202020204" pitchFamily="34" charset="0"/>
              </a:rPr>
              <a:t>StandBy SA Country site has a professional support team spread throughout South Australia country who are available to respond anytime – anywhere to the needs of those bereaved by suicide. Our support team have a range of skills and specific suicide bereavement training &amp; suicide prevention training.</a:t>
            </a:r>
          </a:p>
          <a:p>
            <a:endParaRPr lang="en-US" b="0" i="0" dirty="0">
              <a:effectLst/>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cs typeface="Arial" panose="020B0604020202020204" pitchFamily="34" charset="0"/>
              </a:rPr>
              <a:t>Examples of team members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Uni Sans Light" panose="00000500000000000000" pitchFamily="50" charset="0"/>
              </a:rPr>
              <a:t>Support Sessions are</a:t>
            </a:r>
            <a:r>
              <a:rPr lang="en-AU" baseline="0" dirty="0">
                <a:latin typeface="Uni Sans Light" panose="00000500000000000000" pitchFamily="50" charset="0"/>
              </a:rPr>
              <a:t> conducted</a:t>
            </a:r>
            <a:r>
              <a:rPr lang="en-AU" dirty="0">
                <a:latin typeface="Uni Sans Light" panose="00000500000000000000" pitchFamily="50" charset="0"/>
              </a:rPr>
              <a:t> in pairs</a:t>
            </a:r>
            <a:r>
              <a:rPr lang="en-AU" baseline="0" dirty="0">
                <a:latin typeface="Uni Sans Light" panose="00000500000000000000" pitchFamily="50" charset="0"/>
              </a:rPr>
              <a:t> as this </a:t>
            </a:r>
            <a:r>
              <a:rPr lang="en-AU" dirty="0">
                <a:latin typeface="Uni Sans Light" panose="00000500000000000000" pitchFamily="50" charset="0"/>
              </a:rPr>
              <a:t>allows for the ‘story’ to be shared and to utilise each other’s experience and expertise as every ‘story’ is unique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latin typeface="Uni Sans Light" panose="00000500000000000000"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Uni Sans Light" panose="00000500000000000000" pitchFamily="50" charset="0"/>
              </a:rPr>
              <a:t>A Peer debrief is done immediately following the session (debrief card provided to assist in this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latin typeface="Uni Sans Light" panose="00000500000000000000"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Uni Sans Light" panose="00000500000000000000" pitchFamily="50" charset="0"/>
              </a:rPr>
              <a:t>Team members then debrief with the site team leader or coordinator and communicate details of the session for the team leader or Coordinator to follow-up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latin typeface="Uni Sans Light" panose="00000500000000000000"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Uni Sans Light" panose="00000500000000000000" pitchFamily="50" charset="0"/>
              </a:rPr>
              <a:t>External supervision is mandatory after 3 support sessions but available after any support session as requested by team members.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latin typeface="Uni Sans Light" panose="00000500000000000000"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StandBy uses a formal external supervision model to support staff to maintain their wellbeing, avoid burn out and minimise the effects of vicarious traumatisation.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These practices are consistent with those recommended for bereaved clients, and such practices also value team members and enables ongoing sustainable skilled staffing levels.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The use of an external supervisor enables containment of supervision needs as well as regular impartial practice reviews.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Due to the uniqueness of the suicide postvention field, it is important to engage a Supervisor who understands suicide, its impacts on the bereaved and the potential impacts of working in the suicide field.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0" i="0" u="none" strike="noStrike" kern="1200" baseline="0" dirty="0">
              <a:solidFill>
                <a:schemeClr val="tx1"/>
              </a:solidFill>
              <a:latin typeface="+mn-lt"/>
              <a:ea typeface="+mn-ea"/>
              <a:cs typeface="+mn-cs"/>
            </a:endParaRPr>
          </a:p>
          <a:p>
            <a:pPr marL="0" indent="0">
              <a:buFontTx/>
              <a:buNone/>
            </a:pPr>
            <a:r>
              <a:rPr lang="en-AU" sz="1200" b="0" i="0" u="none" strike="noStrike" kern="1200" baseline="0" dirty="0">
                <a:solidFill>
                  <a:schemeClr val="tx1"/>
                </a:solidFill>
                <a:latin typeface="+mn-lt"/>
                <a:ea typeface="+mn-ea"/>
                <a:cs typeface="+mn-cs"/>
              </a:rPr>
              <a:t>These practices are in line with recommendations from “An examination of wellbeing and resilience among StandBy Coordinator, team leader and support team workers” in May 2015 (Maple et al, 2017)</a:t>
            </a:r>
          </a:p>
          <a:p>
            <a:pPr marL="0" indent="0">
              <a:buFontTx/>
              <a:buNone/>
            </a:pPr>
            <a:endParaRPr lang="en-AU" sz="1200" b="0" i="0" kern="1200" dirty="0">
              <a:solidFill>
                <a:schemeClr val="tx1"/>
              </a:solidFill>
              <a:effectLst/>
              <a:latin typeface="+mn-lt"/>
              <a:ea typeface="+mn-ea"/>
              <a:cs typeface="+mn-cs"/>
            </a:endParaRPr>
          </a:p>
          <a:p>
            <a:pPr marL="0" indent="0">
              <a:buFontTx/>
              <a:buNone/>
            </a:pPr>
            <a:r>
              <a:rPr lang="en-AU" sz="1200" b="0" i="0" kern="1200" dirty="0">
                <a:solidFill>
                  <a:schemeClr val="tx1"/>
                </a:solidFill>
                <a:effectLst/>
                <a:latin typeface="+mn-lt"/>
                <a:ea typeface="+mn-ea"/>
                <a:cs typeface="+mn-cs"/>
              </a:rPr>
              <a:t>- That stated - StandBy staff require ongoing support to ensure effective debriefing and reflection through internal and external supervision.   Both types of supervision need to be structured and scheduled at regular intervals and evaluated consistently, to ensure matters are addressed within and between members of the crisis support team.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latin typeface="Uni Sans Light" panose="00000500000000000000" pitchFamily="50" charset="0"/>
              </a:rPr>
              <a:t>Note </a:t>
            </a:r>
            <a:r>
              <a:rPr lang="en-AU" dirty="0">
                <a:latin typeface="Uni Sans Light" panose="00000500000000000000" pitchFamily="50" charset="0"/>
              </a:rPr>
              <a:t>: </a:t>
            </a:r>
            <a:r>
              <a:rPr lang="en-AU" dirty="0">
                <a:solidFill>
                  <a:srgbClr val="29BEC6"/>
                </a:solidFill>
                <a:latin typeface="Uni Sans Regular" panose="00000500000000000000" pitchFamily="50" charset="0"/>
              </a:rPr>
              <a:t>Staff Wellbeing after Suicide or Traumatic Loss</a:t>
            </a:r>
            <a:endParaRPr lang="en-AU" sz="1200" b="0" i="0" u="none" strike="noStrike" kern="1200" baseline="0" dirty="0">
              <a:solidFill>
                <a:schemeClr val="tx1"/>
              </a:solidFill>
              <a:latin typeface="+mn-lt"/>
              <a:ea typeface="+mn-ea"/>
              <a:cs typeface="+mn-cs"/>
            </a:endParaRPr>
          </a:p>
          <a:p>
            <a:r>
              <a:rPr lang="en-AU" dirty="0">
                <a:latin typeface="Uni Sans Light" panose="00000500000000000000" pitchFamily="50" charset="0"/>
              </a:rPr>
              <a:t>Working in the suicide field may impact significantly greatly if bereaved by suicide. In </a:t>
            </a:r>
            <a:r>
              <a:rPr lang="en-AU" sz="1200" b="0" i="0" u="none" strike="noStrike" kern="1200" baseline="0" dirty="0">
                <a:solidFill>
                  <a:schemeClr val="tx1"/>
                </a:solidFill>
                <a:latin typeface="+mn-lt"/>
                <a:ea typeface="+mn-ea"/>
                <a:cs typeface="+mn-cs"/>
              </a:rPr>
              <a:t>the event a StandBy staff member is impacted by suicide or another traumatic loss, the Partner Organisation is obliged to advise the relevant National StandBy Partnership</a:t>
            </a:r>
          </a:p>
          <a:p>
            <a:r>
              <a:rPr lang="en-AU" sz="1200" b="0" i="0" u="none" strike="noStrike" kern="1200" baseline="0" dirty="0">
                <a:solidFill>
                  <a:schemeClr val="tx1"/>
                </a:solidFill>
                <a:latin typeface="+mn-lt"/>
                <a:ea typeface="+mn-ea"/>
                <a:cs typeface="+mn-cs"/>
              </a:rPr>
              <a:t>Coordinator. In such a situation, the National StandBy Team will discuss with and support the</a:t>
            </a:r>
          </a:p>
          <a:p>
            <a:r>
              <a:rPr lang="en-AU" sz="1200" b="0" i="0" u="none" strike="noStrike" kern="1200" baseline="0" dirty="0">
                <a:solidFill>
                  <a:schemeClr val="tx1"/>
                </a:solidFill>
                <a:latin typeface="+mn-lt"/>
                <a:ea typeface="+mn-ea"/>
                <a:cs typeface="+mn-cs"/>
              </a:rPr>
              <a:t>Partner Organisation with issues including:</a:t>
            </a:r>
          </a:p>
          <a:p>
            <a:r>
              <a:rPr lang="en-AU" sz="1200" b="0" i="0" u="none" strike="noStrike" kern="1200" baseline="0" dirty="0">
                <a:solidFill>
                  <a:schemeClr val="tx1"/>
                </a:solidFill>
                <a:latin typeface="+mn-lt"/>
                <a:ea typeface="+mn-ea"/>
                <a:cs typeface="+mn-cs"/>
              </a:rPr>
              <a:t>• Contingency plans to sustain service delivery</a:t>
            </a:r>
          </a:p>
          <a:p>
            <a:r>
              <a:rPr lang="en-AU" sz="1200" b="0" i="0" u="none" strike="noStrike" kern="1200" baseline="0" dirty="0">
                <a:solidFill>
                  <a:schemeClr val="tx1"/>
                </a:solidFill>
                <a:latin typeface="+mn-lt"/>
                <a:ea typeface="+mn-ea"/>
                <a:cs typeface="+mn-cs"/>
              </a:rPr>
              <a:t>• Providing direct support for affected StandBy staff members</a:t>
            </a:r>
          </a:p>
          <a:p>
            <a:endParaRPr lang="en-US" b="0" i="0" dirty="0">
              <a:effectLst/>
              <a:latin typeface="Arial" panose="020B0604020202020204" pitchFamily="34" charset="0"/>
            </a:endParaRPr>
          </a:p>
          <a:p>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CB464AB-5C4B-4B6E-98EE-41FFDA991B3D}" type="slidenum">
              <a:rPr lang="en-AU" smtClean="0"/>
              <a:t>5</a:t>
            </a:fld>
            <a:endParaRPr lang="en-AU"/>
          </a:p>
        </p:txBody>
      </p:sp>
    </p:spTree>
    <p:extLst>
      <p:ext uri="{BB962C8B-B14F-4D97-AF65-F5344CB8AC3E}">
        <p14:creationId xmlns:p14="http://schemas.microsoft.com/office/powerpoint/2010/main" val="348406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South Australia the partnering organisation is Anglicare SA and has been since July 2021.</a:t>
            </a:r>
          </a:p>
          <a:p>
            <a:endParaRPr lang="en-AU" dirty="0"/>
          </a:p>
          <a:p>
            <a:r>
              <a:rPr lang="en-AU" dirty="0"/>
              <a:t>Previously its was Uniting communities and Centacare Catholic Country SA</a:t>
            </a:r>
          </a:p>
        </p:txBody>
      </p:sp>
      <p:sp>
        <p:nvSpPr>
          <p:cNvPr id="4" name="Slide Number Placeholder 3"/>
          <p:cNvSpPr>
            <a:spLocks noGrp="1"/>
          </p:cNvSpPr>
          <p:nvPr>
            <p:ph type="sldNum" sz="quarter" idx="5"/>
          </p:nvPr>
        </p:nvSpPr>
        <p:spPr/>
        <p:txBody>
          <a:bodyPr/>
          <a:lstStyle/>
          <a:p>
            <a:fld id="{BCB464AB-5C4B-4B6E-98EE-41FFDA991B3D}" type="slidenum">
              <a:rPr lang="en-AU" smtClean="0"/>
              <a:t>6</a:t>
            </a:fld>
            <a:endParaRPr lang="en-AU"/>
          </a:p>
        </p:txBody>
      </p:sp>
    </p:spTree>
    <p:extLst>
      <p:ext uri="{BB962C8B-B14F-4D97-AF65-F5344CB8AC3E}">
        <p14:creationId xmlns:p14="http://schemas.microsoft.com/office/powerpoint/2010/main" val="159303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8595B"/>
                </a:solidFill>
                <a:effectLst/>
                <a:latin typeface="Roboto"/>
                <a:ea typeface="Roboto"/>
                <a:cs typeface="Roboto"/>
              </a:rPr>
              <a:t>StandBy is funded by the Commonwealth Government. Access to equitable postvention bereavement services, regardless of where people live in Australia was identified as a priority in </a:t>
            </a:r>
            <a:r>
              <a:rPr lang="en-US" sz="1200" i="1" dirty="0">
                <a:solidFill>
                  <a:srgbClr val="58595B"/>
                </a:solidFill>
                <a:effectLst/>
                <a:latin typeface="Roboto"/>
                <a:ea typeface="Roboto"/>
                <a:cs typeface="Roboto"/>
              </a:rPr>
              <a:t>the National suicide prevention implementation strategy 2020 – 2025.</a:t>
            </a:r>
            <a:endParaRPr lang="en-AU" sz="1200" dirty="0">
              <a:effectLst/>
              <a:latin typeface="Roboto"/>
              <a:ea typeface="Roboto"/>
              <a:cs typeface="Roboto"/>
            </a:endParaRPr>
          </a:p>
          <a:p>
            <a:endParaRPr lang="en-AU" i="0" baseline="0" dirty="0">
              <a:latin typeface="Arial" panose="020B0604020202020204" pitchFamily="34" charset="0"/>
              <a:cs typeface="Arial" panose="020B0604020202020204" pitchFamily="34" charset="0"/>
            </a:endParaRPr>
          </a:p>
          <a:p>
            <a:r>
              <a:rPr lang="en-AU" i="0" baseline="0" dirty="0">
                <a:latin typeface="Arial" panose="020B0604020202020204" pitchFamily="34" charset="0"/>
                <a:cs typeface="Arial" panose="020B0604020202020204" pitchFamily="34" charset="0"/>
              </a:rPr>
              <a:t>StandBy National provides support across the all of Australia</a:t>
            </a:r>
          </a:p>
          <a:p>
            <a:endParaRPr lang="en-AU" i="0" baseline="0" dirty="0">
              <a:latin typeface="Arial" panose="020B0604020202020204" pitchFamily="34" charset="0"/>
              <a:cs typeface="Arial" panose="020B0604020202020204" pitchFamily="34" charset="0"/>
            </a:endParaRPr>
          </a:p>
          <a:p>
            <a:pPr marL="342900" lvl="0" indent="0" algn="l">
              <a:spcAft>
                <a:spcPts val="600"/>
              </a:spcAft>
              <a:buClr>
                <a:srgbClr val="28BDB3"/>
              </a:buClr>
              <a:buSzPct val="119000"/>
              <a:buFont typeface="Uni Sans Book" panose="00000500000000000000" pitchFamily="50" charset="0"/>
              <a:buNone/>
            </a:pPr>
            <a:r>
              <a:rPr lang="en-AU" dirty="0">
                <a:latin typeface="Arial" panose="020B0604020202020204" pitchFamily="34" charset="0"/>
                <a:cs typeface="Arial" panose="020B0604020202020204" pitchFamily="34" charset="0"/>
              </a:rPr>
              <a:t>Note: 	Teal colour is where StandBy currently operates </a:t>
            </a:r>
          </a:p>
          <a:p>
            <a:pPr marL="342900" lvl="0" indent="0" algn="l">
              <a:spcAft>
                <a:spcPts val="600"/>
              </a:spcAft>
              <a:buClr>
                <a:srgbClr val="28BDB3"/>
              </a:buClr>
              <a:buSzPct val="119000"/>
              <a:buFont typeface="Uni Sans Book" panose="00000500000000000000" pitchFamily="50" charset="0"/>
              <a:buNone/>
            </a:pPr>
            <a:r>
              <a:rPr lang="en-AU" dirty="0">
                <a:latin typeface="Arial" panose="020B0604020202020204" pitchFamily="34" charset="0"/>
                <a:cs typeface="Arial" panose="020B0604020202020204" pitchFamily="34" charset="0"/>
              </a:rPr>
              <a:t>	Dark Blue is where the Postvention Support Service operates in partnership with Jesuit Social Services, NSW Department of Health, Roses in The Ocean and StandBy National.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	</a:t>
            </a:r>
          </a:p>
          <a:p>
            <a:endParaRPr lang="en-AU" i="0" baseline="0" dirty="0">
              <a:latin typeface="Arial" panose="020B0604020202020204" pitchFamily="34" charset="0"/>
              <a:cs typeface="Arial" panose="020B0604020202020204" pitchFamily="34" charset="0"/>
            </a:endParaRPr>
          </a:p>
          <a:p>
            <a:endParaRPr lang="en-AU" i="0" baseline="0" dirty="0">
              <a:latin typeface="Arial" panose="020B0604020202020204" pitchFamily="34" charset="0"/>
              <a:cs typeface="Arial" panose="020B0604020202020204" pitchFamily="34" charset="0"/>
            </a:endParaRPr>
          </a:p>
          <a:p>
            <a:pPr marL="514350" indent="-171450">
              <a:spcAft>
                <a:spcPts val="600"/>
              </a:spcAft>
              <a:buClr>
                <a:srgbClr val="28BDB3"/>
              </a:buClr>
              <a:buSzPct val="119000"/>
              <a:buFont typeface="Arial" panose="020B0604020202020204" pitchFamily="34" charset="0"/>
              <a:buChar char="•"/>
            </a:pPr>
            <a:r>
              <a:rPr lang="en-AU" dirty="0">
                <a:latin typeface="Arial" panose="020B0604020202020204" pitchFamily="34" charset="0"/>
                <a:cs typeface="Arial" panose="020B0604020202020204" pitchFamily="34" charset="0"/>
              </a:rPr>
              <a:t>We are dedicated to supporting people and communities affected by suicide</a:t>
            </a:r>
          </a:p>
          <a:p>
            <a:pPr marL="514350" indent="-171450">
              <a:spcAft>
                <a:spcPts val="600"/>
              </a:spcAft>
              <a:buClr>
                <a:srgbClr val="28BDB3"/>
              </a:buClr>
              <a:buSzPct val="119000"/>
              <a:buFont typeface="Arial" panose="020B0604020202020204" pitchFamily="34" charset="0"/>
              <a:buChar char="•"/>
            </a:pPr>
            <a:r>
              <a:rPr lang="en-AU" dirty="0">
                <a:latin typeface="Arial" panose="020B0604020202020204" pitchFamily="34" charset="0"/>
                <a:cs typeface="Arial" panose="020B0604020202020204" pitchFamily="34" charset="0"/>
              </a:rPr>
              <a:t>Our sites are accessible 24/7 via their StandBy response phone </a:t>
            </a:r>
          </a:p>
          <a:p>
            <a:pPr marL="514350" indent="-171450">
              <a:spcAft>
                <a:spcPts val="600"/>
              </a:spcAft>
              <a:buClr>
                <a:srgbClr val="28BDB3"/>
              </a:buClr>
              <a:buSzPct val="119000"/>
              <a:buFont typeface="Arial" panose="020B0604020202020204" pitchFamily="34" charset="0"/>
              <a:buChar char="•"/>
            </a:pPr>
            <a:r>
              <a:rPr lang="en-AU" dirty="0">
                <a:latin typeface="Arial" panose="020B0604020202020204" pitchFamily="34" charset="0"/>
                <a:cs typeface="Arial" panose="020B0604020202020204" pitchFamily="34" charset="0"/>
              </a:rPr>
              <a:t>We provide initial face to face support and refer people for ongoing support</a:t>
            </a:r>
          </a:p>
          <a:p>
            <a:pPr marL="514350" indent="-171450">
              <a:spcAft>
                <a:spcPts val="600"/>
              </a:spcAft>
              <a:buClr>
                <a:srgbClr val="28BDB3"/>
              </a:buClr>
              <a:buSzPct val="119000"/>
              <a:buFont typeface="Arial" panose="020B0604020202020204" pitchFamily="34" charset="0"/>
              <a:buChar char="•"/>
            </a:pPr>
            <a:r>
              <a:rPr lang="en-AU" dirty="0">
                <a:latin typeface="Arial" panose="020B0604020202020204" pitchFamily="34" charset="0"/>
                <a:cs typeface="Arial" panose="020B0604020202020204" pitchFamily="34" charset="0"/>
              </a:rPr>
              <a:t>We also provide </a:t>
            </a:r>
          </a:p>
          <a:p>
            <a:pPr marL="1143000" lvl="1" indent="-342900">
              <a:spcAft>
                <a:spcPts val="600"/>
              </a:spcAft>
              <a:buClr>
                <a:srgbClr val="28BDB3"/>
              </a:buClr>
              <a:buSzPct val="119000"/>
              <a:buFont typeface="Uni Sans Book" panose="00000500000000000000" pitchFamily="50" charset="0"/>
              <a:buChar char="−"/>
            </a:pPr>
            <a:r>
              <a:rPr lang="en-AU" dirty="0">
                <a:latin typeface="Arial" panose="020B0604020202020204" pitchFamily="34" charset="0"/>
                <a:cs typeface="Arial" panose="020B0604020202020204" pitchFamily="34" charset="0"/>
              </a:rPr>
              <a:t>Community education</a:t>
            </a:r>
          </a:p>
          <a:p>
            <a:pPr marL="1143000" lvl="1" indent="-342900">
              <a:spcAft>
                <a:spcPts val="600"/>
              </a:spcAft>
              <a:buClr>
                <a:srgbClr val="28BDB3"/>
              </a:buClr>
              <a:buSzPct val="119000"/>
              <a:buFont typeface="Uni Sans Book" panose="00000500000000000000" pitchFamily="50" charset="0"/>
              <a:buChar char="−"/>
            </a:pPr>
            <a:r>
              <a:rPr lang="en-AU" dirty="0">
                <a:latin typeface="Arial" panose="020B0604020202020204" pitchFamily="34" charset="0"/>
                <a:cs typeface="Arial" panose="020B0604020202020204" pitchFamily="34" charset="0"/>
              </a:rPr>
              <a:t>Professional development training</a:t>
            </a:r>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7</a:t>
            </a:fld>
            <a:endParaRPr lang="en-AU"/>
          </a:p>
        </p:txBody>
      </p:sp>
    </p:spTree>
    <p:extLst>
      <p:ext uri="{BB962C8B-B14F-4D97-AF65-F5344CB8AC3E}">
        <p14:creationId xmlns:p14="http://schemas.microsoft.com/office/powerpoint/2010/main" val="332194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Suicide is not always about dying</a:t>
            </a:r>
            <a:r>
              <a:rPr lang="en-US" baseline="0" dirty="0">
                <a:latin typeface="Arial" panose="020B0604020202020204" pitchFamily="34" charset="0"/>
                <a:cs typeface="Arial" panose="020B0604020202020204" pitchFamily="34" charset="0"/>
              </a:rPr>
              <a:t> or</a:t>
            </a:r>
            <a:r>
              <a:rPr lang="en-US" dirty="0">
                <a:latin typeface="Arial" panose="020B0604020202020204" pitchFamily="34" charset="0"/>
                <a:cs typeface="Arial" panose="020B0604020202020204" pitchFamily="34" charset="0"/>
              </a:rPr>
              <a:t> about understanding the finality of death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Rather, as the final sentence states,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suicide occurs when a person’s psychological suffering exceeds their resources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cope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Many</a:t>
            </a:r>
            <a:r>
              <a:rPr lang="en-US" baseline="0" dirty="0">
                <a:latin typeface="Arial" panose="020B0604020202020204" pitchFamily="34" charset="0"/>
                <a:cs typeface="Arial" panose="020B0604020202020204" pitchFamily="34" charset="0"/>
              </a:rPr>
              <a:t> s</a:t>
            </a:r>
            <a:r>
              <a:rPr lang="en-US" dirty="0">
                <a:latin typeface="Arial" panose="020B0604020202020204" pitchFamily="34" charset="0"/>
                <a:cs typeface="Arial" panose="020B0604020202020204" pitchFamily="34" charset="0"/>
              </a:rPr>
              <a:t>uicide</a:t>
            </a:r>
            <a:r>
              <a:rPr lang="en-US" baseline="0" dirty="0">
                <a:latin typeface="Arial" panose="020B0604020202020204" pitchFamily="34" charset="0"/>
                <a:cs typeface="Arial" panose="020B0604020202020204" pitchFamily="34" charset="0"/>
              </a:rPr>
              <a:t> survivors have reported that they did not actually want to die – they just didn’t want to live with the pain they were experiencing</a:t>
            </a:r>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8</a:t>
            </a:fld>
            <a:endParaRPr lang="en-AU"/>
          </a:p>
        </p:txBody>
      </p:sp>
    </p:spTree>
    <p:extLst>
      <p:ext uri="{BB962C8B-B14F-4D97-AF65-F5344CB8AC3E}">
        <p14:creationId xmlns:p14="http://schemas.microsoft.com/office/powerpoint/2010/main" val="153544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spcBef>
                <a:spcPts val="1200"/>
              </a:spcBef>
              <a:spcAft>
                <a:spcPct val="0"/>
              </a:spcAft>
              <a:buClr>
                <a:srgbClr val="345267"/>
              </a:buClr>
              <a:buFontTx/>
              <a:buNone/>
              <a:defRPr/>
            </a:pPr>
            <a:r>
              <a:rPr lang="en-AU" sz="1200" dirty="0">
                <a:solidFill>
                  <a:srgbClr val="000000"/>
                </a:solidFill>
                <a:cs typeface="Arial" panose="020B0604020202020204" pitchFamily="34" charset="0"/>
              </a:rPr>
              <a:t>Postvention</a:t>
            </a:r>
            <a:r>
              <a:rPr lang="en-AU" sz="1200" baseline="0" dirty="0">
                <a:solidFill>
                  <a:srgbClr val="000000"/>
                </a:solidFill>
                <a:cs typeface="Arial" panose="020B0604020202020204" pitchFamily="34" charset="0"/>
              </a:rPr>
              <a:t> is the term applied to </a:t>
            </a:r>
            <a:r>
              <a:rPr lang="en-AU" sz="1200" dirty="0">
                <a:solidFill>
                  <a:srgbClr val="000000"/>
                </a:solidFill>
                <a:cs typeface="Arial" panose="020B0604020202020204" pitchFamily="34" charset="0"/>
              </a:rPr>
              <a:t>interventions AFTER</a:t>
            </a:r>
            <a:r>
              <a:rPr lang="en-AU" sz="1200" baseline="0" dirty="0">
                <a:solidFill>
                  <a:srgbClr val="000000"/>
                </a:solidFill>
                <a:cs typeface="Arial" panose="020B0604020202020204" pitchFamily="34" charset="0"/>
              </a:rPr>
              <a:t> a suicide and </a:t>
            </a:r>
            <a:r>
              <a:rPr lang="en-AU" sz="1200" dirty="0">
                <a:solidFill>
                  <a:srgbClr val="000000"/>
                </a:solidFill>
                <a:cs typeface="Arial" panose="020B0604020202020204" pitchFamily="34" charset="0"/>
              </a:rPr>
              <a:t>attempt to reduce negative consequences that may impact on the bereaved </a:t>
            </a:r>
            <a:endParaRPr lang="en-AU" sz="1200" kern="0" dirty="0">
              <a:solidFill>
                <a:srgbClr val="58595B"/>
              </a:solidFill>
              <a:latin typeface="Arial" panose="020B0604020202020204" pitchFamily="34" charset="0"/>
              <a:cs typeface="Arial" panose="020B0604020202020204" pitchFamily="34" charset="0"/>
            </a:endParaRPr>
          </a:p>
          <a:p>
            <a:pPr marL="0" indent="0" fontAlgn="base">
              <a:spcBef>
                <a:spcPts val="1200"/>
              </a:spcBef>
              <a:spcAft>
                <a:spcPct val="0"/>
              </a:spcAft>
              <a:buClr>
                <a:srgbClr val="345267"/>
              </a:buClr>
              <a:buFontTx/>
              <a:buNone/>
              <a:defRPr/>
            </a:pPr>
            <a:endParaRPr lang="en-AU" sz="1200" kern="0" dirty="0">
              <a:solidFill>
                <a:srgbClr val="58595B"/>
              </a:solidFill>
              <a:latin typeface="Arial" panose="020B0604020202020204" pitchFamily="34" charset="0"/>
              <a:cs typeface="Arial" panose="020B0604020202020204" pitchFamily="34" charset="0"/>
            </a:endParaRPr>
          </a:p>
          <a:p>
            <a:pPr marL="0" indent="0" fontAlgn="base">
              <a:spcBef>
                <a:spcPts val="1200"/>
              </a:spcBef>
              <a:spcAft>
                <a:spcPct val="0"/>
              </a:spcAft>
              <a:buClr>
                <a:srgbClr val="345267"/>
              </a:buClr>
              <a:buFontTx/>
              <a:buNone/>
              <a:defRPr/>
            </a:pPr>
            <a:r>
              <a:rPr lang="en-AU" sz="1200" kern="0" dirty="0">
                <a:solidFill>
                  <a:srgbClr val="58595B"/>
                </a:solidFill>
                <a:latin typeface="Arial" panose="020B0604020202020204" pitchFamily="34" charset="0"/>
                <a:cs typeface="Arial" panose="020B0604020202020204" pitchFamily="34" charset="0"/>
              </a:rPr>
              <a:t>Postvention Objectives </a:t>
            </a:r>
          </a:p>
          <a:p>
            <a:pPr marL="0" indent="0" fontAlgn="base">
              <a:spcBef>
                <a:spcPts val="1200"/>
              </a:spcBef>
              <a:spcAft>
                <a:spcPct val="0"/>
              </a:spcAft>
              <a:buClr>
                <a:srgbClr val="345267"/>
              </a:buClr>
              <a:buFontTx/>
              <a:buNone/>
              <a:defRPr/>
            </a:pPr>
            <a:endParaRPr lang="en-AU" sz="1200" kern="0" dirty="0">
              <a:solidFill>
                <a:srgbClr val="58595B"/>
              </a:solidFill>
              <a:latin typeface="Arial" panose="020B0604020202020204" pitchFamily="34" charset="0"/>
              <a:cs typeface="Arial" panose="020B0604020202020204" pitchFamily="34" charset="0"/>
            </a:endParaRPr>
          </a:p>
          <a:p>
            <a:pPr marL="171450" indent="-171450" fontAlgn="base">
              <a:spcBef>
                <a:spcPts val="1200"/>
              </a:spcBef>
              <a:spcAft>
                <a:spcPct val="0"/>
              </a:spcAft>
              <a:buClr>
                <a:srgbClr val="345267"/>
              </a:buClr>
              <a:buFont typeface="Arial" panose="020B0604020202020204" pitchFamily="34" charset="0"/>
              <a:buChar char="•"/>
              <a:defRPr/>
            </a:pPr>
            <a:r>
              <a:rPr lang="en-AU" sz="1200" kern="0" dirty="0">
                <a:solidFill>
                  <a:srgbClr val="58595B"/>
                </a:solidFill>
                <a:latin typeface="Arial" panose="020B0604020202020204" pitchFamily="34" charset="0"/>
                <a:cs typeface="Arial" panose="020B0604020202020204" pitchFamily="34" charset="0"/>
              </a:rPr>
              <a:t>Ease the trauma and related affects of the suicide loss</a:t>
            </a:r>
          </a:p>
          <a:p>
            <a:pPr marL="171450" indent="-171450" fontAlgn="base">
              <a:spcBef>
                <a:spcPts val="1200"/>
              </a:spcBef>
              <a:spcAft>
                <a:spcPct val="0"/>
              </a:spcAft>
              <a:buClr>
                <a:srgbClr val="345267"/>
              </a:buClr>
              <a:buFont typeface="Arial" panose="020B0604020202020204" pitchFamily="34" charset="0"/>
              <a:buChar char="•"/>
              <a:defRPr/>
            </a:pPr>
            <a:r>
              <a:rPr lang="en-AU" sz="1200" kern="0" dirty="0">
                <a:solidFill>
                  <a:srgbClr val="58595B"/>
                </a:solidFill>
                <a:latin typeface="Arial" panose="020B0604020202020204" pitchFamily="34" charset="0"/>
                <a:cs typeface="Arial" panose="020B0604020202020204" pitchFamily="34" charset="0"/>
              </a:rPr>
              <a:t>Encourage resilience and coping </a:t>
            </a:r>
          </a:p>
          <a:p>
            <a:pPr marL="171450" indent="-171450" fontAlgn="base">
              <a:spcBef>
                <a:spcPts val="1200"/>
              </a:spcBef>
              <a:spcAft>
                <a:spcPct val="0"/>
              </a:spcAft>
              <a:buClr>
                <a:srgbClr val="345267"/>
              </a:buClr>
              <a:buFont typeface="Arial" panose="020B0604020202020204" pitchFamily="34" charset="0"/>
              <a:buChar char="•"/>
              <a:defRPr/>
            </a:pPr>
            <a:r>
              <a:rPr lang="en-AU" sz="1200" kern="0" dirty="0">
                <a:solidFill>
                  <a:srgbClr val="58595B"/>
                </a:solidFill>
                <a:latin typeface="Arial" panose="020B0604020202020204" pitchFamily="34" charset="0"/>
                <a:cs typeface="Arial" panose="020B0604020202020204" pitchFamily="34" charset="0"/>
              </a:rPr>
              <a:t>Minimise the risk of suicide ideation or suicidality </a:t>
            </a:r>
          </a:p>
          <a:p>
            <a:pPr marL="171450" indent="-171450" fontAlgn="base">
              <a:spcBef>
                <a:spcPts val="1200"/>
              </a:spcBef>
              <a:spcAft>
                <a:spcPct val="0"/>
              </a:spcAft>
              <a:buClr>
                <a:srgbClr val="345267"/>
              </a:buClr>
              <a:buFont typeface="Arial" panose="020B0604020202020204" pitchFamily="34" charset="0"/>
              <a:buChar char="•"/>
              <a:defRPr/>
            </a:pPr>
            <a:r>
              <a:rPr lang="en-AU" sz="1200" kern="0" dirty="0">
                <a:solidFill>
                  <a:srgbClr val="58595B"/>
                </a:solidFill>
                <a:latin typeface="Arial" panose="020B0604020202020204" pitchFamily="34" charset="0"/>
                <a:cs typeface="Arial" panose="020B0604020202020204" pitchFamily="34" charset="0"/>
              </a:rPr>
              <a:t>Prevent the onset of adverse grief reactions and complications</a:t>
            </a:r>
          </a:p>
          <a:p>
            <a:endParaRPr lang="en-AU" dirty="0"/>
          </a:p>
        </p:txBody>
      </p:sp>
      <p:sp>
        <p:nvSpPr>
          <p:cNvPr id="4" name="Slide Number Placeholder 3"/>
          <p:cNvSpPr>
            <a:spLocks noGrp="1"/>
          </p:cNvSpPr>
          <p:nvPr>
            <p:ph type="sldNum" sz="quarter" idx="5"/>
          </p:nvPr>
        </p:nvSpPr>
        <p:spPr/>
        <p:txBody>
          <a:bodyPr/>
          <a:lstStyle/>
          <a:p>
            <a:fld id="{BCB464AB-5C4B-4B6E-98EE-41FFDA991B3D}" type="slidenum">
              <a:rPr lang="en-AU" smtClean="0"/>
              <a:t>9</a:t>
            </a:fld>
            <a:endParaRPr lang="en-AU"/>
          </a:p>
        </p:txBody>
      </p:sp>
    </p:spTree>
    <p:extLst>
      <p:ext uri="{BB962C8B-B14F-4D97-AF65-F5344CB8AC3E}">
        <p14:creationId xmlns:p14="http://schemas.microsoft.com/office/powerpoint/2010/main" val="3705388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E64B-2C2D-FB4D-B141-45C7AA42B4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F08B70-85F1-554E-80DF-A0B3A86FE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D643D-7DFC-3F48-BA4C-67A36FA68FAC}"/>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5" name="Footer Placeholder 4">
            <a:extLst>
              <a:ext uri="{FF2B5EF4-FFF2-40B4-BE49-F238E27FC236}">
                <a16:creationId xmlns:a16="http://schemas.microsoft.com/office/drawing/2014/main" id="{1B1174BB-1455-414C-B3B1-E7281E986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A0F76-C652-134B-92E0-7C1EC0889444}"/>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2826490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32AE-B507-0D4E-B9C1-DEAECB46B8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99F117-0837-384F-8B74-A6E5B5D729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BE0AC-4343-CC4E-B107-8EAA031E6428}"/>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5" name="Footer Placeholder 4">
            <a:extLst>
              <a:ext uri="{FF2B5EF4-FFF2-40B4-BE49-F238E27FC236}">
                <a16:creationId xmlns:a16="http://schemas.microsoft.com/office/drawing/2014/main" id="{D2DD358B-C771-B14C-98D5-9F3D2A692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FDD47-8BFF-8F47-958E-0E45FE9E6D43}"/>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911909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E53F4-B4D6-E54B-9EFA-0463708130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8DE9B5-BC68-534D-97D2-BF51A53219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A4816-DB1C-044F-9785-1A019EEDCCA6}"/>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5" name="Footer Placeholder 4">
            <a:extLst>
              <a:ext uri="{FF2B5EF4-FFF2-40B4-BE49-F238E27FC236}">
                <a16:creationId xmlns:a16="http://schemas.microsoft.com/office/drawing/2014/main" id="{4462C9F5-2C99-3E43-820D-CC84F883C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D551E-DA27-3942-B8F9-91566B486279}"/>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302658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967C-0357-3C4D-B576-B41186B80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09ADF-0FD6-D541-B4CD-9F39C22BA8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3B0D2-1F07-2C4F-A6A6-CAC9E79B62AA}"/>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5" name="Footer Placeholder 4">
            <a:extLst>
              <a:ext uri="{FF2B5EF4-FFF2-40B4-BE49-F238E27FC236}">
                <a16:creationId xmlns:a16="http://schemas.microsoft.com/office/drawing/2014/main" id="{393351BC-F8B7-1B43-A3C4-CED11C747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7C326-0592-6542-A952-D193B40BBD73}"/>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198987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FBE20-9D1B-9B4F-80F6-206F524626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D5E49-1BAF-7140-BEAF-DD44C76072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606A4B-6798-D747-9E87-585E597320D6}"/>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5" name="Footer Placeholder 4">
            <a:extLst>
              <a:ext uri="{FF2B5EF4-FFF2-40B4-BE49-F238E27FC236}">
                <a16:creationId xmlns:a16="http://schemas.microsoft.com/office/drawing/2014/main" id="{DB51A655-A4EB-E64D-9666-23D5F3991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692E9-54AD-4644-B79D-B47689A8CA18}"/>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107386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5E19-99A1-184A-8E29-4DEB616BB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4A114-7805-2E4B-A961-4FAE12820A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9AA89-089A-7D4B-AEAD-CA1246870F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D48D6B-F8C8-A84E-A75C-EB2EFCF74644}"/>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6" name="Footer Placeholder 5">
            <a:extLst>
              <a:ext uri="{FF2B5EF4-FFF2-40B4-BE49-F238E27FC236}">
                <a16:creationId xmlns:a16="http://schemas.microsoft.com/office/drawing/2014/main" id="{2AC47007-291D-7545-82D1-3B3A70282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E9DE-DFFC-5A44-A5A1-D827F36E5C62}"/>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125370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7C46-1952-6C41-B8EA-6FE6B07E10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F8662A-7E2B-0A4A-A4B8-3EEE03431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A8E78-E390-B844-8B98-A5D2057BD2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9EEF57-93E9-F144-BD90-6A3CDF2694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77E76-0D68-9640-8EA2-55A240063A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EFF6D8-835A-A74A-ABD7-F6639663F70F}"/>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8" name="Footer Placeholder 7">
            <a:extLst>
              <a:ext uri="{FF2B5EF4-FFF2-40B4-BE49-F238E27FC236}">
                <a16:creationId xmlns:a16="http://schemas.microsoft.com/office/drawing/2014/main" id="{F0277A8C-5B2E-834A-BE41-7CD513920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31B2E-4590-9D48-8241-523B1D76E19E}"/>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334376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A0F4-C807-D24A-996C-E2E4F132B2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CC8FE9-6A68-8E40-ACE5-E0B75AC291BD}"/>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4" name="Footer Placeholder 3">
            <a:extLst>
              <a:ext uri="{FF2B5EF4-FFF2-40B4-BE49-F238E27FC236}">
                <a16:creationId xmlns:a16="http://schemas.microsoft.com/office/drawing/2014/main" id="{B48042A8-0828-1944-A95A-A2B4B48385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9DE179-28C2-D04A-8F43-01C2CAB5D8D4}"/>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370336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BE17B-7653-9A41-9187-C05D51938682}"/>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3" name="Footer Placeholder 2">
            <a:extLst>
              <a:ext uri="{FF2B5EF4-FFF2-40B4-BE49-F238E27FC236}">
                <a16:creationId xmlns:a16="http://schemas.microsoft.com/office/drawing/2014/main" id="{43F1AAE1-A6F3-8246-9429-2D4B75EC04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0919C-52EF-214D-BF31-FBE51258F97F}"/>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267801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4F36-B317-4D41-9892-CD63DD449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3A592F-E9B9-974C-B13E-D7D725AEF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8AC972-C354-F24B-B977-332BA9C87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234934-9158-6142-8BB0-6D43921631A5}"/>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6" name="Footer Placeholder 5">
            <a:extLst>
              <a:ext uri="{FF2B5EF4-FFF2-40B4-BE49-F238E27FC236}">
                <a16:creationId xmlns:a16="http://schemas.microsoft.com/office/drawing/2014/main" id="{D858D995-7D44-674F-B812-8EBF549D5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0E2FA-9184-F542-8592-B7B3328F9D9C}"/>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405066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1E6A-C2A6-2D4C-8B57-83D65ACC4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2DC348-03BF-314B-8F4F-8597B01EB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AE0ECF-63B4-C44E-BA47-C8966E6EB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245F5-7C97-5541-88CA-7DD1E8F017C4}"/>
              </a:ext>
            </a:extLst>
          </p:cNvPr>
          <p:cNvSpPr>
            <a:spLocks noGrp="1"/>
          </p:cNvSpPr>
          <p:nvPr>
            <p:ph type="dt" sz="half" idx="10"/>
          </p:nvPr>
        </p:nvSpPr>
        <p:spPr/>
        <p:txBody>
          <a:bodyPr/>
          <a:lstStyle/>
          <a:p>
            <a:fld id="{CBA543F5-C584-044F-B45A-767D59CF3C33}" type="datetimeFigureOut">
              <a:rPr lang="en-US" smtClean="0"/>
              <a:t>9/9/2022</a:t>
            </a:fld>
            <a:endParaRPr lang="en-US"/>
          </a:p>
        </p:txBody>
      </p:sp>
      <p:sp>
        <p:nvSpPr>
          <p:cNvPr id="6" name="Footer Placeholder 5">
            <a:extLst>
              <a:ext uri="{FF2B5EF4-FFF2-40B4-BE49-F238E27FC236}">
                <a16:creationId xmlns:a16="http://schemas.microsoft.com/office/drawing/2014/main" id="{C2E8E43F-65CE-A640-BB3A-27CABFCD4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7A533-16CB-5447-AA71-B12A8815ADF6}"/>
              </a:ext>
            </a:extLst>
          </p:cNvPr>
          <p:cNvSpPr>
            <a:spLocks noGrp="1"/>
          </p:cNvSpPr>
          <p:nvPr>
            <p:ph type="sldNum" sz="quarter" idx="12"/>
          </p:nvPr>
        </p:nvSpPr>
        <p:spPr/>
        <p:txBody>
          <a:bodyPr/>
          <a:lstStyle/>
          <a:p>
            <a:fld id="{3BBFDE2F-F1B7-B349-B791-2F9B13651138}" type="slidenum">
              <a:rPr lang="en-US" smtClean="0"/>
              <a:t>‹#›</a:t>
            </a:fld>
            <a:endParaRPr lang="en-US"/>
          </a:p>
        </p:txBody>
      </p:sp>
    </p:spTree>
    <p:extLst>
      <p:ext uri="{BB962C8B-B14F-4D97-AF65-F5344CB8AC3E}">
        <p14:creationId xmlns:p14="http://schemas.microsoft.com/office/powerpoint/2010/main" val="1041968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EEC66A-AF3A-2D41-A042-0E58990F1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BD784F-1173-FE49-A1EE-4E5E9D72A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18402-11D6-7C4F-9624-4823E3CCC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543F5-C584-044F-B45A-767D59CF3C33}" type="datetimeFigureOut">
              <a:rPr lang="en-US" smtClean="0"/>
              <a:t>9/9/2022</a:t>
            </a:fld>
            <a:endParaRPr lang="en-US"/>
          </a:p>
        </p:txBody>
      </p:sp>
      <p:sp>
        <p:nvSpPr>
          <p:cNvPr id="5" name="Footer Placeholder 4">
            <a:extLst>
              <a:ext uri="{FF2B5EF4-FFF2-40B4-BE49-F238E27FC236}">
                <a16:creationId xmlns:a16="http://schemas.microsoft.com/office/drawing/2014/main" id="{F8BF37ED-D9C9-0C46-AD2C-275999F4D6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1987F8-F89B-DD42-B172-BC97C2D7E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FDE2F-F1B7-B349-B791-2F9B13651138}" type="slidenum">
              <a:rPr lang="en-US" smtClean="0"/>
              <a:t>‹#›</a:t>
            </a:fld>
            <a:endParaRPr lang="en-US"/>
          </a:p>
        </p:txBody>
      </p:sp>
    </p:spTree>
    <p:extLst>
      <p:ext uri="{BB962C8B-B14F-4D97-AF65-F5344CB8AC3E}">
        <p14:creationId xmlns:p14="http://schemas.microsoft.com/office/powerpoint/2010/main" val="3869629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standbysupport.com.au/resources" TargetMode="External"/><Relationship Id="rId5" Type="http://schemas.openxmlformats.org/officeDocument/2006/relationships/image" Target="../media/image1.emf"/><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9FB74-D36E-3B46-9510-1F41B7F26D68}"/>
              </a:ext>
            </a:extLst>
          </p:cNvPr>
          <p:cNvSpPr>
            <a:spLocks noGrp="1"/>
          </p:cNvSpPr>
          <p:nvPr>
            <p:ph type="ctrTitle"/>
          </p:nvPr>
        </p:nvSpPr>
        <p:spPr>
          <a:xfrm>
            <a:off x="2463113" y="5081878"/>
            <a:ext cx="9144000" cy="701731"/>
          </a:xfrm>
          <a:prstGeom prst="rect">
            <a:avLst/>
          </a:prstGeom>
        </p:spPr>
        <p:txBody>
          <a:bodyPr>
            <a:spAutoFit/>
          </a:bodyPr>
          <a:lstStyle/>
          <a:p>
            <a:pPr algn="r"/>
            <a:r>
              <a:rPr lang="en-US" sz="4400" b="1" dirty="0">
                <a:solidFill>
                  <a:schemeClr val="tx1">
                    <a:lumMod val="65000"/>
                    <a:lumOff val="35000"/>
                  </a:schemeClr>
                </a:solidFill>
                <a:effectLst/>
                <a:latin typeface="Arial" panose="020B0604020202020204" pitchFamily="34" charset="0"/>
                <a:cs typeface="Arial" panose="020B0604020202020204" pitchFamily="34" charset="0"/>
              </a:rPr>
              <a:t>StandBy – Support </a:t>
            </a:r>
            <a:r>
              <a:rPr lang="en-US" sz="4400" b="1" dirty="0">
                <a:solidFill>
                  <a:schemeClr val="tx1">
                    <a:lumMod val="65000"/>
                    <a:lumOff val="35000"/>
                  </a:schemeClr>
                </a:solidFill>
                <a:latin typeface="Arial" panose="020B0604020202020204" pitchFamily="34" charset="0"/>
                <a:cs typeface="Arial" panose="020B0604020202020204" pitchFamily="34" charset="0"/>
              </a:rPr>
              <a:t>A</a:t>
            </a:r>
            <a:r>
              <a:rPr lang="en-US" sz="4400" b="1" dirty="0">
                <a:solidFill>
                  <a:schemeClr val="tx1">
                    <a:lumMod val="65000"/>
                    <a:lumOff val="35000"/>
                  </a:schemeClr>
                </a:solidFill>
                <a:effectLst/>
                <a:latin typeface="Arial" panose="020B0604020202020204" pitchFamily="34" charset="0"/>
                <a:cs typeface="Arial" panose="020B0604020202020204" pitchFamily="34" charset="0"/>
              </a:rPr>
              <a:t>fter Suicide </a:t>
            </a:r>
            <a:endParaRPr lang="en-US" sz="4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Subtitle 4">
            <a:extLst>
              <a:ext uri="{FF2B5EF4-FFF2-40B4-BE49-F238E27FC236}">
                <a16:creationId xmlns:a16="http://schemas.microsoft.com/office/drawing/2014/main" id="{A6E58C5F-FAD5-AF41-810E-2ECCD2B10A7A}"/>
              </a:ext>
            </a:extLst>
          </p:cNvPr>
          <p:cNvSpPr>
            <a:spLocks noGrp="1"/>
          </p:cNvSpPr>
          <p:nvPr>
            <p:ph type="subTitle" idx="1"/>
          </p:nvPr>
        </p:nvSpPr>
        <p:spPr>
          <a:xfrm>
            <a:off x="2463113" y="5752114"/>
            <a:ext cx="9144000" cy="424732"/>
          </a:xfrm>
          <a:prstGeom prst="rect">
            <a:avLst/>
          </a:prstGeom>
        </p:spPr>
        <p:txBody>
          <a:bodyPr>
            <a:spAutoFit/>
          </a:bodyPr>
          <a:lstStyle/>
          <a:p>
            <a:pPr algn="r"/>
            <a:r>
              <a:rPr lang="en-US" i="1" dirty="0">
                <a:solidFill>
                  <a:schemeClr val="tx1">
                    <a:lumMod val="65000"/>
                    <a:lumOff val="35000"/>
                  </a:schemeClr>
                </a:solidFill>
              </a:rPr>
              <a:t>an initiative funded by the Australian Government</a:t>
            </a:r>
            <a:endParaRPr lang="en-US"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ED07BBB-8DCD-F440-855D-AE1AB09D61CA}"/>
              </a:ext>
            </a:extLst>
          </p:cNvPr>
          <p:cNvPicPr>
            <a:picLocks noChangeAspect="1"/>
          </p:cNvPicPr>
          <p:nvPr/>
        </p:nvPicPr>
        <p:blipFill>
          <a:blip r:embed="rId3"/>
          <a:stretch>
            <a:fillRect/>
          </a:stretch>
        </p:blipFill>
        <p:spPr>
          <a:xfrm>
            <a:off x="8625016" y="-307638"/>
            <a:ext cx="2982097" cy="2982097"/>
          </a:xfrm>
          <a:prstGeom prst="rect">
            <a:avLst/>
          </a:prstGeom>
        </p:spPr>
      </p:pic>
      <p:sp>
        <p:nvSpPr>
          <p:cNvPr id="2" name="TextBox 1">
            <a:extLst>
              <a:ext uri="{FF2B5EF4-FFF2-40B4-BE49-F238E27FC236}">
                <a16:creationId xmlns:a16="http://schemas.microsoft.com/office/drawing/2014/main" id="{5A6AFFF8-F761-6379-16B5-CF8A089E5A1A}"/>
              </a:ext>
            </a:extLst>
          </p:cNvPr>
          <p:cNvSpPr txBox="1"/>
          <p:nvPr/>
        </p:nvSpPr>
        <p:spPr>
          <a:xfrm>
            <a:off x="3356811" y="2237874"/>
            <a:ext cx="6087978"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3600" b="1" i="0" u="none" strike="noStrike" cap="none" normalizeH="0" baseline="0" dirty="0">
                <a:ln>
                  <a:noFill/>
                </a:ln>
                <a:solidFill>
                  <a:srgbClr val="29BEC6"/>
                </a:solidFill>
                <a:effectLst/>
                <a:latin typeface="Arial" panose="020B0604020202020204" pitchFamily="34" charset="0"/>
                <a:ea typeface="Calibri" panose="020F0502020204030204" pitchFamily="34" charset="0"/>
                <a:cs typeface="Arial" panose="020B0604020202020204" pitchFamily="34" charset="0"/>
              </a:rPr>
              <a:t>Tracey Wanganeen</a:t>
            </a:r>
            <a:endParaRPr kumimoji="0" lang="en-AU"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800" b="0" i="1" u="none" strike="noStrike" cap="none" normalizeH="0" baseline="0" dirty="0">
                <a:ln>
                  <a:noFill/>
                </a:ln>
                <a:solidFill>
                  <a:srgbClr val="58595B"/>
                </a:solidFill>
                <a:effectLst/>
                <a:latin typeface="Arial" panose="020B0604020202020204" pitchFamily="34" charset="0"/>
                <a:ea typeface="Calibri" panose="020F0502020204030204" pitchFamily="34" charset="0"/>
                <a:cs typeface="Arial" panose="020B0604020202020204" pitchFamily="34" charset="0"/>
              </a:rPr>
              <a:t>Coordinator, </a:t>
            </a:r>
            <a:r>
              <a:rPr kumimoji="0" lang="en-AU" altLang="en-US" sz="2800" b="0" i="1" u="none" strike="noStrike" cap="none" normalizeH="0" baseline="0" dirty="0" err="1">
                <a:ln>
                  <a:noFill/>
                </a:ln>
                <a:solidFill>
                  <a:srgbClr val="58595B"/>
                </a:solidFill>
                <a:effectLst/>
                <a:latin typeface="Arial" panose="020B0604020202020204" pitchFamily="34" charset="0"/>
                <a:ea typeface="Calibri" panose="020F0502020204030204" pitchFamily="34" charset="0"/>
                <a:cs typeface="Arial" panose="020B0604020202020204" pitchFamily="34" charset="0"/>
              </a:rPr>
              <a:t>StandBy</a:t>
            </a:r>
            <a:r>
              <a:rPr kumimoji="0" lang="en-AU" altLang="en-US" sz="2800" b="0" i="1" u="none" strike="noStrike" cap="none" normalizeH="0" baseline="0" dirty="0">
                <a:ln>
                  <a:noFill/>
                </a:ln>
                <a:solidFill>
                  <a:srgbClr val="58595B"/>
                </a:solidFill>
                <a:effectLst/>
                <a:latin typeface="Arial" panose="020B0604020202020204" pitchFamily="34" charset="0"/>
                <a:ea typeface="Calibri" panose="020F0502020204030204" pitchFamily="34" charset="0"/>
                <a:cs typeface="Arial" panose="020B0604020202020204" pitchFamily="34" charset="0"/>
              </a:rPr>
              <a:t> Country SA</a:t>
            </a:r>
            <a:endParaRPr lang="en-AU" dirty="0"/>
          </a:p>
        </p:txBody>
      </p:sp>
    </p:spTree>
    <p:extLst>
      <p:ext uri="{BB962C8B-B14F-4D97-AF65-F5344CB8AC3E}">
        <p14:creationId xmlns:p14="http://schemas.microsoft.com/office/powerpoint/2010/main" val="4019381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605AF4-6FDD-0448-ACCD-332C3641CAC3}"/>
              </a:ext>
            </a:extLst>
          </p:cNvPr>
          <p:cNvPicPr>
            <a:picLocks noChangeAspect="1"/>
          </p:cNvPicPr>
          <p:nvPr/>
        </p:nvPicPr>
        <p:blipFill>
          <a:blip r:embed="rId4">
            <a:alphaModFix amt="85000"/>
          </a:blip>
          <a:stretch>
            <a:fillRect/>
          </a:stretch>
        </p:blipFill>
        <p:spPr>
          <a:xfrm>
            <a:off x="9255216" y="-205841"/>
            <a:ext cx="2492208" cy="2492208"/>
          </a:xfrm>
          <a:prstGeom prst="rect">
            <a:avLst/>
          </a:prstGeom>
        </p:spPr>
      </p:pic>
      <p:pic>
        <p:nvPicPr>
          <p:cNvPr id="8" name="Picture 7" descr="Icon&#10;&#10;Description automatically generated">
            <a:extLst>
              <a:ext uri="{FF2B5EF4-FFF2-40B4-BE49-F238E27FC236}">
                <a16:creationId xmlns:a16="http://schemas.microsoft.com/office/drawing/2014/main" id="{DBBCFDB6-E39E-4C41-9711-C6131CB1A4F1}"/>
              </a:ext>
            </a:extLst>
          </p:cNvPr>
          <p:cNvPicPr>
            <a:picLocks noChangeAspect="1"/>
          </p:cNvPicPr>
          <p:nvPr/>
        </p:nvPicPr>
        <p:blipFill>
          <a:blip r:embed="rId5"/>
          <a:stretch>
            <a:fillRect/>
          </a:stretch>
        </p:blipFill>
        <p:spPr>
          <a:xfrm rot="8954044">
            <a:off x="200940" y="1742259"/>
            <a:ext cx="2746937" cy="4211225"/>
          </a:xfrm>
          <a:prstGeom prst="rect">
            <a:avLst/>
          </a:prstGeom>
        </p:spPr>
      </p:pic>
      <p:pic>
        <p:nvPicPr>
          <p:cNvPr id="9" name="Picture 8" descr="Icon&#10;&#10;Description automatically generated">
            <a:extLst>
              <a:ext uri="{FF2B5EF4-FFF2-40B4-BE49-F238E27FC236}">
                <a16:creationId xmlns:a16="http://schemas.microsoft.com/office/drawing/2014/main" id="{F522D3D5-7E8F-4192-A68F-63AA0FB80FF6}"/>
              </a:ext>
            </a:extLst>
          </p:cNvPr>
          <p:cNvPicPr>
            <a:picLocks noChangeAspect="1"/>
          </p:cNvPicPr>
          <p:nvPr/>
        </p:nvPicPr>
        <p:blipFill>
          <a:blip r:embed="rId5"/>
          <a:stretch>
            <a:fillRect/>
          </a:stretch>
        </p:blipFill>
        <p:spPr>
          <a:xfrm rot="19906072">
            <a:off x="9168407" y="1804432"/>
            <a:ext cx="2665827" cy="4086879"/>
          </a:xfrm>
          <a:prstGeom prst="rect">
            <a:avLst/>
          </a:prstGeom>
        </p:spPr>
      </p:pic>
      <p:sp>
        <p:nvSpPr>
          <p:cNvPr id="10" name="Title 1">
            <a:extLst>
              <a:ext uri="{FF2B5EF4-FFF2-40B4-BE49-F238E27FC236}">
                <a16:creationId xmlns:a16="http://schemas.microsoft.com/office/drawing/2014/main" id="{A251F344-7C8E-46F2-80B8-7F75B814B5FC}"/>
              </a:ext>
            </a:extLst>
          </p:cNvPr>
          <p:cNvSpPr>
            <a:spLocks noGrp="1"/>
          </p:cNvSpPr>
          <p:nvPr>
            <p:ph type="title"/>
          </p:nvPr>
        </p:nvSpPr>
        <p:spPr>
          <a:xfrm>
            <a:off x="1197428" y="2286367"/>
            <a:ext cx="9797143" cy="3046752"/>
          </a:xfrm>
        </p:spPr>
        <p:txBody>
          <a:bodyPr>
            <a:noAutofit/>
          </a:bodyPr>
          <a:lstStyle/>
          <a:p>
            <a:pPr marL="0" indent="0" algn="ctr">
              <a:buNone/>
            </a:pPr>
            <a:r>
              <a:rPr lang="en-US" b="1" dirty="0">
                <a:solidFill>
                  <a:schemeClr val="bg1"/>
                </a:solidFill>
                <a:latin typeface="Arial" panose="020B0604020202020204" pitchFamily="34" charset="0"/>
                <a:cs typeface="Arial" panose="020B0604020202020204" pitchFamily="34" charset="0"/>
              </a:rPr>
              <a:t>Who do we support?</a:t>
            </a:r>
          </a:p>
        </p:txBody>
      </p:sp>
    </p:spTree>
    <p:extLst>
      <p:ext uri="{BB962C8B-B14F-4D97-AF65-F5344CB8AC3E}">
        <p14:creationId xmlns:p14="http://schemas.microsoft.com/office/powerpoint/2010/main" val="375821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922B590-F012-4A7B-B670-67B147BC3B4E}"/>
              </a:ext>
            </a:extLst>
          </p:cNvPr>
          <p:cNvPicPr>
            <a:picLocks noChangeAspect="1"/>
          </p:cNvPicPr>
          <p:nvPr/>
        </p:nvPicPr>
        <p:blipFill>
          <a:blip r:embed="rId4">
            <a:alphaModFix amt="50000"/>
          </a:blip>
          <a:stretch>
            <a:fillRect/>
          </a:stretch>
        </p:blipFill>
        <p:spPr>
          <a:xfrm>
            <a:off x="10054339" y="4492957"/>
            <a:ext cx="2331904" cy="2331904"/>
          </a:xfrm>
          <a:prstGeom prst="rect">
            <a:avLst/>
          </a:prstGeom>
        </p:spPr>
      </p:pic>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b="1" dirty="0">
                <a:solidFill>
                  <a:schemeClr val="tx1">
                    <a:lumMod val="65000"/>
                    <a:lumOff val="35000"/>
                  </a:schemeClr>
                </a:solidFill>
                <a:latin typeface="Arial" panose="020B0604020202020204" pitchFamily="34" charset="0"/>
                <a:cs typeface="Arial" panose="020B0604020202020204" pitchFamily="34" charset="0"/>
              </a:rPr>
              <a:t>Who do we support?</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5"/>
          <a:stretch>
            <a:fillRect/>
          </a:stretch>
        </p:blipFill>
        <p:spPr>
          <a:xfrm>
            <a:off x="9254943" y="-202564"/>
            <a:ext cx="2492208" cy="2492208"/>
          </a:xfrm>
          <a:prstGeom prst="rect">
            <a:avLst/>
          </a:prstGeom>
        </p:spPr>
      </p:pic>
      <p:sp>
        <p:nvSpPr>
          <p:cNvPr id="7" name="TextBox 6">
            <a:extLst>
              <a:ext uri="{FF2B5EF4-FFF2-40B4-BE49-F238E27FC236}">
                <a16:creationId xmlns:a16="http://schemas.microsoft.com/office/drawing/2014/main" id="{83ADD2AC-3396-4FF4-AD8F-BFA60C5A61C1}"/>
              </a:ext>
            </a:extLst>
          </p:cNvPr>
          <p:cNvSpPr txBox="1"/>
          <p:nvPr/>
        </p:nvSpPr>
        <p:spPr>
          <a:xfrm>
            <a:off x="1945532" y="1842480"/>
            <a:ext cx="8258780" cy="3816429"/>
          </a:xfrm>
          <a:prstGeom prst="rect">
            <a:avLst/>
          </a:prstGeom>
          <a:noFill/>
        </p:spPr>
        <p:txBody>
          <a:bodyPr wrap="square">
            <a:spAutoFit/>
          </a:bodyPr>
          <a:lstStyle/>
          <a:p>
            <a:r>
              <a:rPr lang="en-US" sz="2000" b="1" dirty="0">
                <a:solidFill>
                  <a:schemeClr val="tx1">
                    <a:lumMod val="65000"/>
                    <a:lumOff val="35000"/>
                  </a:schemeClr>
                </a:solidFill>
                <a:latin typeface="Arial" panose="020B0604020202020204" pitchFamily="34" charset="0"/>
                <a:cs typeface="Arial" panose="020B0604020202020204" pitchFamily="34" charset="0"/>
              </a:rPr>
              <a:t>StandBy supports </a:t>
            </a:r>
            <a:r>
              <a:rPr lang="en-US" sz="2000" b="1" i="1" u="sng" dirty="0">
                <a:solidFill>
                  <a:schemeClr val="tx1">
                    <a:lumMod val="65000"/>
                    <a:lumOff val="35000"/>
                  </a:schemeClr>
                </a:solidFill>
                <a:latin typeface="Arial" panose="020B0604020202020204" pitchFamily="34" charset="0"/>
                <a:cs typeface="Arial" panose="020B0604020202020204" pitchFamily="34" charset="0"/>
              </a:rPr>
              <a:t>anyone</a:t>
            </a:r>
            <a:r>
              <a:rPr lang="en-US" sz="2000" b="1" dirty="0">
                <a:solidFill>
                  <a:schemeClr val="tx1">
                    <a:lumMod val="65000"/>
                    <a:lumOff val="35000"/>
                  </a:schemeClr>
                </a:solidFill>
                <a:latin typeface="Arial" panose="020B0604020202020204" pitchFamily="34" charset="0"/>
                <a:cs typeface="Arial" panose="020B0604020202020204" pitchFamily="34" charset="0"/>
              </a:rPr>
              <a:t> bereaved or impacted by suicide including: </a:t>
            </a:r>
          </a:p>
          <a:p>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Individuals, families, friends, witnesses </a:t>
            </a:r>
          </a:p>
          <a:p>
            <a:pPr marL="285750" indent="-285750">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schools, workplaces, sporting, community groups</a:t>
            </a:r>
          </a:p>
          <a:p>
            <a:pPr marL="285750" indent="-285750">
              <a:buFont typeface="Arial" panose="020B0604020202020204" pitchFamily="34" charset="0"/>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first responders and service providers </a:t>
            </a:r>
          </a:p>
          <a:p>
            <a:pPr marL="285750" indent="-285750" algn="ctr">
              <a:buFont typeface="Arial" panose="020B0604020202020204" pitchFamily="34" charset="0"/>
              <a:buChar char="•"/>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algn="ctr"/>
            <a:r>
              <a:rPr lang="en-US" sz="2000" b="1" u="sng" dirty="0">
                <a:solidFill>
                  <a:schemeClr val="tx1">
                    <a:lumMod val="65000"/>
                    <a:lumOff val="35000"/>
                  </a:schemeClr>
                </a:solidFill>
                <a:latin typeface="Arial" panose="020B0604020202020204" pitchFamily="34" charset="0"/>
                <a:cs typeface="Arial" panose="020B0604020202020204" pitchFamily="34" charset="0"/>
              </a:rPr>
              <a:t>There is no time limit</a:t>
            </a:r>
            <a:r>
              <a:rPr lang="en-US" sz="2000" b="1" dirty="0">
                <a:solidFill>
                  <a:schemeClr val="tx1">
                    <a:lumMod val="65000"/>
                    <a:lumOff val="35000"/>
                  </a:schemeClr>
                </a:solidFill>
                <a:latin typeface="Arial" panose="020B0604020202020204" pitchFamily="34" charset="0"/>
                <a:cs typeface="Arial" panose="020B0604020202020204" pitchFamily="34" charset="0"/>
              </a:rPr>
              <a:t> </a:t>
            </a:r>
            <a:r>
              <a:rPr lang="en-US" sz="2000" dirty="0">
                <a:solidFill>
                  <a:schemeClr val="tx1">
                    <a:lumMod val="65000"/>
                    <a:lumOff val="35000"/>
                  </a:schemeClr>
                </a:solidFill>
                <a:latin typeface="Arial" panose="020B0604020202020204" pitchFamily="34" charset="0"/>
                <a:cs typeface="Arial" panose="020B0604020202020204" pitchFamily="34" charset="0"/>
              </a:rPr>
              <a:t>on how long ago the suicide may have occurred, as to when people can seek support. </a:t>
            </a:r>
          </a:p>
          <a:p>
            <a:pPr marL="177800" indent="-177800">
              <a:buFont typeface="Arial" panose="020B0604020202020204" pitchFamily="34" charset="0"/>
              <a:buChar char="•"/>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endParaRPr lang="en-US" sz="2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155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922B590-F012-4A7B-B670-67B147BC3B4E}"/>
              </a:ext>
            </a:extLst>
          </p:cNvPr>
          <p:cNvPicPr>
            <a:picLocks noChangeAspect="1"/>
          </p:cNvPicPr>
          <p:nvPr/>
        </p:nvPicPr>
        <p:blipFill>
          <a:blip r:embed="rId4">
            <a:alphaModFix amt="50000"/>
          </a:blip>
          <a:stretch>
            <a:fillRect/>
          </a:stretch>
        </p:blipFill>
        <p:spPr>
          <a:xfrm>
            <a:off x="10054339" y="4568357"/>
            <a:ext cx="2331904" cy="2331904"/>
          </a:xfrm>
          <a:prstGeom prst="rect">
            <a:avLst/>
          </a:prstGeom>
        </p:spPr>
      </p:pic>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b="1" dirty="0">
                <a:solidFill>
                  <a:schemeClr val="tx1">
                    <a:lumMod val="65000"/>
                    <a:lumOff val="35000"/>
                  </a:schemeClr>
                </a:solidFill>
                <a:latin typeface="Arial" panose="020B0604020202020204" pitchFamily="34" charset="0"/>
                <a:cs typeface="Arial" panose="020B0604020202020204" pitchFamily="34" charset="0"/>
              </a:rPr>
              <a:t>How do we support?</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5"/>
          <a:stretch>
            <a:fillRect/>
          </a:stretch>
        </p:blipFill>
        <p:spPr>
          <a:xfrm>
            <a:off x="9254943" y="-202564"/>
            <a:ext cx="2492208" cy="2492208"/>
          </a:xfrm>
          <a:prstGeom prst="rect">
            <a:avLst/>
          </a:prstGeom>
        </p:spPr>
      </p:pic>
      <p:sp>
        <p:nvSpPr>
          <p:cNvPr id="7" name="TextBox 6">
            <a:extLst>
              <a:ext uri="{FF2B5EF4-FFF2-40B4-BE49-F238E27FC236}">
                <a16:creationId xmlns:a16="http://schemas.microsoft.com/office/drawing/2014/main" id="{83ADD2AC-3396-4FF4-AD8F-BFA60C5A61C1}"/>
              </a:ext>
            </a:extLst>
          </p:cNvPr>
          <p:cNvSpPr txBox="1"/>
          <p:nvPr/>
        </p:nvSpPr>
        <p:spPr>
          <a:xfrm>
            <a:off x="1633365" y="1494001"/>
            <a:ext cx="9466831" cy="4431983"/>
          </a:xfrm>
          <a:prstGeom prst="rect">
            <a:avLst/>
          </a:prstGeom>
          <a:noFill/>
        </p:spPr>
        <p:txBody>
          <a:bodyPr wrap="square">
            <a:spAutoFit/>
          </a:bodyPr>
          <a:lstStyle/>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Immediate tailored response to people bereaved by suicide via a locally based </a:t>
            </a:r>
            <a:r>
              <a:rPr lang="en-US" sz="2000" b="1" u="sng"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24/7 crisis number</a:t>
            </a: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 </a:t>
            </a:r>
          </a:p>
          <a:p>
            <a:pPr marL="342900" lvl="0" indent="-342900">
              <a:buFont typeface="Arial" panose="020B0604020202020204" pitchFamily="34" charset="0"/>
              <a:buChar char="•"/>
            </a:pPr>
            <a:endPar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pP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People receive </a:t>
            </a:r>
            <a:r>
              <a:rPr lang="en-US" sz="2000" b="1" u="sng"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face-to-face or telephone support </a:t>
            </a: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and  connection through coordinated local support services matched to their needs, including psychological first aid. </a:t>
            </a:r>
          </a:p>
          <a:p>
            <a:pPr marL="342900" lvl="0" indent="-342900">
              <a:buFont typeface="Arial" panose="020B0604020202020204" pitchFamily="34" charset="0"/>
              <a:buChar char="•"/>
            </a:pPr>
            <a:endPar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pPr>
            <a:r>
              <a:rPr lang="en-US" sz="2000" b="1" u="sng"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Follow up </a:t>
            </a: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calls are continued for up to </a:t>
            </a:r>
            <a:r>
              <a:rPr lang="en-US" sz="2000" b="1" u="sng"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24 months </a:t>
            </a: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from initial contact.</a:t>
            </a:r>
          </a:p>
          <a:p>
            <a:pPr marL="342900" lvl="0" indent="-342900">
              <a:buFont typeface="Arial" panose="020B0604020202020204" pitchFamily="34" charset="0"/>
              <a:buChar char="•"/>
            </a:pPr>
            <a:endPar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pP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Provide free tailored </a:t>
            </a:r>
            <a:r>
              <a:rPr lang="en-US" sz="2000" b="1" u="sng"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community workshops</a:t>
            </a:r>
            <a:r>
              <a:rPr lang="en-US"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 and education programs to increase awareness of suicide and suicide bereavement to help enable communities to support one another.</a:t>
            </a:r>
            <a:endParaRPr lang="en-AU" sz="20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a:p>
            <a:pPr marL="177800" indent="-177800">
              <a:buFont typeface="Arial" panose="020B0604020202020204" pitchFamily="34" charset="0"/>
              <a:buChar char="•"/>
            </a:pPr>
            <a:endParaRPr lang="en-US" sz="22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10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5B865228-A377-44E3-81EC-94FA4E08A34C}"/>
              </a:ext>
            </a:extLst>
          </p:cNvPr>
          <p:cNvPicPr>
            <a:picLocks noChangeAspect="1"/>
          </p:cNvPicPr>
          <p:nvPr/>
        </p:nvPicPr>
        <p:blipFill>
          <a:blip r:embed="rId4"/>
          <a:stretch>
            <a:fillRect/>
          </a:stretch>
        </p:blipFill>
        <p:spPr>
          <a:xfrm>
            <a:off x="2254920" y="1688304"/>
            <a:ext cx="4433863" cy="3819943"/>
          </a:xfrm>
          <a:prstGeom prst="rect">
            <a:avLst/>
          </a:prstGeom>
          <a:effectLst>
            <a:outerShdw blurRad="63500" sx="102000" sy="102000" algn="ctr" rotWithShape="0">
              <a:prstClr val="black">
                <a:alpha val="40000"/>
              </a:prstClr>
            </a:outerShdw>
          </a:effectLst>
        </p:spPr>
      </p:pic>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sz="4000" b="1" dirty="0">
                <a:solidFill>
                  <a:schemeClr val="tx1">
                    <a:lumMod val="65000"/>
                    <a:lumOff val="35000"/>
                  </a:schemeClr>
                </a:solidFill>
                <a:latin typeface="Arial" panose="020B0604020202020204" pitchFamily="34" charset="0"/>
                <a:cs typeface="Arial" panose="020B0604020202020204" pitchFamily="34" charset="0"/>
              </a:rPr>
              <a:t>Suicide deaths in 2020</a:t>
            </a:r>
            <a:endParaRPr lang="en-US" sz="4000"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5"/>
          <a:stretch>
            <a:fillRect/>
          </a:stretch>
        </p:blipFill>
        <p:spPr>
          <a:xfrm>
            <a:off x="9254943" y="-202564"/>
            <a:ext cx="2492208" cy="2492208"/>
          </a:xfrm>
          <a:prstGeom prst="rect">
            <a:avLst/>
          </a:prstGeom>
        </p:spPr>
      </p:pic>
      <p:sp>
        <p:nvSpPr>
          <p:cNvPr id="42" name="TextBox 41">
            <a:extLst>
              <a:ext uri="{FF2B5EF4-FFF2-40B4-BE49-F238E27FC236}">
                <a16:creationId xmlns:a16="http://schemas.microsoft.com/office/drawing/2014/main" id="{2F15701B-C1FF-4BF4-B4B7-EBDCA0E7AA9D}"/>
              </a:ext>
            </a:extLst>
          </p:cNvPr>
          <p:cNvSpPr txBox="1"/>
          <p:nvPr/>
        </p:nvSpPr>
        <p:spPr>
          <a:xfrm>
            <a:off x="2233515" y="3013501"/>
            <a:ext cx="4455268" cy="584775"/>
          </a:xfrm>
          <a:prstGeom prst="rect">
            <a:avLst/>
          </a:prstGeom>
          <a:noFill/>
        </p:spPr>
        <p:txBody>
          <a:bodyPr wrap="square" rtlCol="0">
            <a:spAutoFit/>
          </a:bodyPr>
          <a:lstStyle/>
          <a:p>
            <a:pPr algn="ctr"/>
            <a:r>
              <a:rPr lang="en-AU" sz="3200" b="1" dirty="0">
                <a:solidFill>
                  <a:schemeClr val="bg1"/>
                </a:solidFill>
              </a:rPr>
              <a:t>3139</a:t>
            </a:r>
            <a:endParaRPr lang="en-AU" sz="2400" b="1" dirty="0">
              <a:solidFill>
                <a:schemeClr val="bg1"/>
              </a:solidFill>
            </a:endParaRPr>
          </a:p>
        </p:txBody>
      </p:sp>
      <p:pic>
        <p:nvPicPr>
          <p:cNvPr id="48" name="Picture 47">
            <a:extLst>
              <a:ext uri="{FF2B5EF4-FFF2-40B4-BE49-F238E27FC236}">
                <a16:creationId xmlns:a16="http://schemas.microsoft.com/office/drawing/2014/main" id="{6645FDC4-6F36-4280-A06E-40557471C6A1}"/>
              </a:ext>
            </a:extLst>
          </p:cNvPr>
          <p:cNvPicPr>
            <a:picLocks noChangeAspect="1"/>
          </p:cNvPicPr>
          <p:nvPr/>
        </p:nvPicPr>
        <p:blipFill>
          <a:blip r:embed="rId6"/>
          <a:stretch>
            <a:fillRect/>
          </a:stretch>
        </p:blipFill>
        <p:spPr>
          <a:xfrm>
            <a:off x="7670202" y="1974884"/>
            <a:ext cx="2816595" cy="3174030"/>
          </a:xfrm>
          <a:prstGeom prst="rect">
            <a:avLst/>
          </a:prstGeom>
          <a:effectLst>
            <a:outerShdw blurRad="63500" sx="102000" sy="102000" algn="ctr" rotWithShape="0">
              <a:prstClr val="black">
                <a:alpha val="40000"/>
              </a:prstClr>
            </a:outerShdw>
          </a:effectLst>
        </p:spPr>
      </p:pic>
      <p:sp>
        <p:nvSpPr>
          <p:cNvPr id="49" name="TextBox 48">
            <a:extLst>
              <a:ext uri="{FF2B5EF4-FFF2-40B4-BE49-F238E27FC236}">
                <a16:creationId xmlns:a16="http://schemas.microsoft.com/office/drawing/2014/main" id="{62674F3C-EDAF-4E77-9915-745507FE1F99}"/>
              </a:ext>
            </a:extLst>
          </p:cNvPr>
          <p:cNvSpPr txBox="1"/>
          <p:nvPr/>
        </p:nvSpPr>
        <p:spPr>
          <a:xfrm>
            <a:off x="8878835" y="2977124"/>
            <a:ext cx="1842531" cy="584775"/>
          </a:xfrm>
          <a:prstGeom prst="rect">
            <a:avLst/>
          </a:prstGeom>
          <a:noFill/>
        </p:spPr>
        <p:txBody>
          <a:bodyPr wrap="square" rtlCol="0">
            <a:spAutoFit/>
          </a:bodyPr>
          <a:lstStyle/>
          <a:p>
            <a:r>
              <a:rPr lang="en-AU" sz="3200" b="1" dirty="0">
                <a:solidFill>
                  <a:schemeClr val="bg1"/>
                </a:solidFill>
              </a:rPr>
              <a:t>234</a:t>
            </a:r>
            <a:endParaRPr lang="en-AU" b="1" dirty="0">
              <a:solidFill>
                <a:schemeClr val="bg1"/>
              </a:solidFill>
            </a:endParaRPr>
          </a:p>
        </p:txBody>
      </p:sp>
      <p:sp>
        <p:nvSpPr>
          <p:cNvPr id="50" name="TextBox 49">
            <a:extLst>
              <a:ext uri="{FF2B5EF4-FFF2-40B4-BE49-F238E27FC236}">
                <a16:creationId xmlns:a16="http://schemas.microsoft.com/office/drawing/2014/main" id="{63856E53-1DD7-4F1A-BB60-30FA49664CD4}"/>
              </a:ext>
            </a:extLst>
          </p:cNvPr>
          <p:cNvSpPr txBox="1"/>
          <p:nvPr/>
        </p:nvSpPr>
        <p:spPr>
          <a:xfrm>
            <a:off x="2432561" y="5846751"/>
            <a:ext cx="8842498" cy="800219"/>
          </a:xfrm>
          <a:prstGeom prst="rect">
            <a:avLst/>
          </a:prstGeom>
          <a:noFill/>
        </p:spPr>
        <p:txBody>
          <a:bodyPr wrap="square" rtlCol="0">
            <a:spAutoFit/>
          </a:bodyPr>
          <a:lstStyle/>
          <a:p>
            <a:pPr algn="ctr"/>
            <a:r>
              <a:rPr lang="en-AU" sz="2800" b="1" i="1" baseline="0" dirty="0">
                <a:solidFill>
                  <a:schemeClr val="tx1">
                    <a:lumMod val="65000"/>
                    <a:lumOff val="35000"/>
                  </a:schemeClr>
                </a:solidFill>
              </a:rPr>
              <a:t>Remember every one death by suicide is too many!</a:t>
            </a:r>
          </a:p>
          <a:p>
            <a:endParaRPr lang="en-AU" dirty="0"/>
          </a:p>
        </p:txBody>
      </p:sp>
    </p:spTree>
    <p:extLst>
      <p:ext uri="{BB962C8B-B14F-4D97-AF65-F5344CB8AC3E}">
        <p14:creationId xmlns:p14="http://schemas.microsoft.com/office/powerpoint/2010/main" val="146488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922B590-F012-4A7B-B670-67B147BC3B4E}"/>
              </a:ext>
            </a:extLst>
          </p:cNvPr>
          <p:cNvPicPr>
            <a:picLocks noChangeAspect="1"/>
          </p:cNvPicPr>
          <p:nvPr/>
        </p:nvPicPr>
        <p:blipFill>
          <a:blip r:embed="rId4">
            <a:alphaModFix amt="50000"/>
          </a:blip>
          <a:stretch>
            <a:fillRect/>
          </a:stretch>
        </p:blipFill>
        <p:spPr>
          <a:xfrm>
            <a:off x="9860096" y="4324949"/>
            <a:ext cx="2331904" cy="2331904"/>
          </a:xfrm>
          <a:prstGeom prst="rect">
            <a:avLst/>
          </a:prstGeom>
        </p:spPr>
      </p:pic>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b="1" dirty="0">
                <a:solidFill>
                  <a:schemeClr val="tx1">
                    <a:lumMod val="65000"/>
                    <a:lumOff val="35000"/>
                  </a:schemeClr>
                </a:solidFill>
                <a:latin typeface="Arial" panose="020B0604020202020204" pitchFamily="34" charset="0"/>
                <a:cs typeface="Arial" panose="020B0604020202020204" pitchFamily="34" charset="0"/>
              </a:rPr>
              <a:t>Why do we support?</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5"/>
          <a:stretch>
            <a:fillRect/>
          </a:stretch>
        </p:blipFill>
        <p:spPr>
          <a:xfrm>
            <a:off x="9254943" y="-202564"/>
            <a:ext cx="2492208" cy="2492208"/>
          </a:xfrm>
          <a:prstGeom prst="rect">
            <a:avLst/>
          </a:prstGeom>
        </p:spPr>
      </p:pic>
      <p:sp>
        <p:nvSpPr>
          <p:cNvPr id="5" name="TextBox 4">
            <a:extLst>
              <a:ext uri="{FF2B5EF4-FFF2-40B4-BE49-F238E27FC236}">
                <a16:creationId xmlns:a16="http://schemas.microsoft.com/office/drawing/2014/main" id="{BCC7722C-832B-4D73-9AD9-5EFC96BA325A}"/>
              </a:ext>
            </a:extLst>
          </p:cNvPr>
          <p:cNvSpPr txBox="1"/>
          <p:nvPr/>
        </p:nvSpPr>
        <p:spPr>
          <a:xfrm>
            <a:off x="1853147" y="1859339"/>
            <a:ext cx="9027268" cy="3816429"/>
          </a:xfrm>
          <a:prstGeom prst="rect">
            <a:avLst/>
          </a:prstGeom>
          <a:noFill/>
        </p:spPr>
        <p:txBody>
          <a:bodyPr wrap="square">
            <a:spAutoFit/>
          </a:bodyPr>
          <a:lstStyle/>
          <a:p>
            <a:r>
              <a:rPr lang="en-US" sz="2200" b="1" dirty="0">
                <a:solidFill>
                  <a:schemeClr val="tx1">
                    <a:lumMod val="75000"/>
                    <a:lumOff val="25000"/>
                  </a:schemeClr>
                </a:solidFill>
                <a:latin typeface="Arial" panose="020B0604020202020204" pitchFamily="34" charset="0"/>
                <a:cs typeface="Arial" panose="020B0604020202020204" pitchFamily="34" charset="0"/>
              </a:rPr>
              <a:t>Every suicide death, there are at least 135 people who are impacted </a:t>
            </a:r>
            <a:r>
              <a:rPr lang="en-US" sz="1050" dirty="0">
                <a:solidFill>
                  <a:schemeClr val="tx1">
                    <a:lumMod val="75000"/>
                    <a:lumOff val="25000"/>
                  </a:schemeClr>
                </a:solidFill>
                <a:latin typeface="Arial" panose="020B0604020202020204" pitchFamily="34" charset="0"/>
                <a:ea typeface="Arial" charset="0"/>
                <a:cs typeface="Arial" panose="020B0604020202020204" pitchFamily="34" charset="0"/>
              </a:rPr>
              <a:t>(Cerel, Brown, Maple, Bush, Van de Venne, Moore &amp; Flaherty)</a:t>
            </a:r>
            <a:endParaRPr lang="en-US" sz="1050" b="1" dirty="0">
              <a:solidFill>
                <a:schemeClr val="tx1">
                  <a:lumMod val="75000"/>
                  <a:lumOff val="25000"/>
                </a:schemeClr>
              </a:solidFill>
              <a:latin typeface="Arial" panose="020B0604020202020204" pitchFamily="34" charset="0"/>
              <a:cs typeface="Arial" panose="020B0604020202020204" pitchFamily="34" charset="0"/>
            </a:endParaRPr>
          </a:p>
          <a:p>
            <a:endParaRPr lang="en-US" sz="2200" dirty="0">
              <a:solidFill>
                <a:schemeClr val="tx1">
                  <a:lumMod val="75000"/>
                  <a:lumOff val="25000"/>
                </a:schemeClr>
              </a:solidFill>
              <a:latin typeface="Arial" panose="020B0604020202020204" pitchFamily="34" charset="0"/>
              <a:cs typeface="Arial" panose="020B0604020202020204" pitchFamily="34" charset="0"/>
            </a:endParaRPr>
          </a:p>
          <a:p>
            <a:r>
              <a:rPr lang="en-US" sz="2200" dirty="0">
                <a:solidFill>
                  <a:schemeClr val="tx1">
                    <a:lumMod val="75000"/>
                    <a:lumOff val="25000"/>
                  </a:schemeClr>
                </a:solidFill>
                <a:latin typeface="Arial" panose="020B0604020202020204" pitchFamily="34" charset="0"/>
                <a:cs typeface="Arial" panose="020B0604020202020204" pitchFamily="34" charset="0"/>
              </a:rPr>
              <a:t>People who are impacted, are at increased risk of suicidal thoughts and suicidal behaviours </a:t>
            </a:r>
          </a:p>
          <a:p>
            <a:endParaRPr lang="en-US" sz="2200" dirty="0">
              <a:solidFill>
                <a:schemeClr val="tx1">
                  <a:lumMod val="75000"/>
                  <a:lumOff val="25000"/>
                </a:schemeClr>
              </a:solidFill>
              <a:latin typeface="Arial" panose="020B0604020202020204" pitchFamily="34" charset="0"/>
              <a:cs typeface="Arial" panose="020B0604020202020204" pitchFamily="34" charset="0"/>
            </a:endParaRPr>
          </a:p>
          <a:p>
            <a:r>
              <a:rPr lang="en-US" sz="2200" dirty="0">
                <a:solidFill>
                  <a:schemeClr val="tx1">
                    <a:lumMod val="75000"/>
                    <a:lumOff val="25000"/>
                  </a:schemeClr>
                </a:solidFill>
                <a:latin typeface="Arial" panose="020B0604020202020204" pitchFamily="34" charset="0"/>
                <a:cs typeface="Arial" panose="020B0604020202020204" pitchFamily="34" charset="0"/>
              </a:rPr>
              <a:t>Bereavement support is a vital step in keeping community members safe and well after a suicide death.</a:t>
            </a:r>
          </a:p>
          <a:p>
            <a:endParaRPr lang="en-US" sz="2200" dirty="0">
              <a:solidFill>
                <a:schemeClr val="tx1">
                  <a:lumMod val="75000"/>
                  <a:lumOff val="25000"/>
                </a:schemeClr>
              </a:solidFill>
              <a:latin typeface="Arial" panose="020B0604020202020204" pitchFamily="34" charset="0"/>
              <a:cs typeface="Arial" panose="020B0604020202020204" pitchFamily="34" charset="0"/>
            </a:endParaRPr>
          </a:p>
          <a:p>
            <a:r>
              <a:rPr lang="en-US" sz="2200" dirty="0">
                <a:solidFill>
                  <a:schemeClr val="tx1">
                    <a:lumMod val="75000"/>
                    <a:lumOff val="25000"/>
                  </a:schemeClr>
                </a:solidFill>
                <a:latin typeface="Arial" panose="020B0604020202020204" pitchFamily="34" charset="0"/>
                <a:cs typeface="Arial" panose="020B0604020202020204" pitchFamily="34" charset="0"/>
              </a:rPr>
              <a:t>This period of support is termed POSTVENTION </a:t>
            </a:r>
          </a:p>
          <a:p>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561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final_62b157f43446e600bda8fcd1_4604 (2)">
            <a:hlinkClick r:id="" action="ppaction://media"/>
            <a:extLst>
              <a:ext uri="{FF2B5EF4-FFF2-40B4-BE49-F238E27FC236}">
                <a16:creationId xmlns:a16="http://schemas.microsoft.com/office/drawing/2014/main" id="{1B095D23-55CF-48C6-10B5-BCABBE2852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40176" y="718072"/>
            <a:ext cx="9316921" cy="5240768"/>
          </a:xfrm>
          <a:prstGeom prst="rect">
            <a:avLst/>
          </a:prstGeom>
        </p:spPr>
      </p:pic>
    </p:spTree>
    <p:extLst>
      <p:ext uri="{BB962C8B-B14F-4D97-AF65-F5344CB8AC3E}">
        <p14:creationId xmlns:p14="http://schemas.microsoft.com/office/powerpoint/2010/main" val="19896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605AF4-6FDD-0448-ACCD-332C3641CAC3}"/>
              </a:ext>
            </a:extLst>
          </p:cNvPr>
          <p:cNvPicPr>
            <a:picLocks noChangeAspect="1"/>
          </p:cNvPicPr>
          <p:nvPr/>
        </p:nvPicPr>
        <p:blipFill>
          <a:blip r:embed="rId4">
            <a:alphaModFix amt="85000"/>
          </a:blip>
          <a:stretch>
            <a:fillRect/>
          </a:stretch>
        </p:blipFill>
        <p:spPr>
          <a:xfrm>
            <a:off x="9255216" y="-205841"/>
            <a:ext cx="2492208" cy="2492208"/>
          </a:xfrm>
          <a:prstGeom prst="rect">
            <a:avLst/>
          </a:prstGeom>
        </p:spPr>
      </p:pic>
      <p:pic>
        <p:nvPicPr>
          <p:cNvPr id="8" name="Picture 7" descr="Icon&#10;&#10;Description automatically generated">
            <a:extLst>
              <a:ext uri="{FF2B5EF4-FFF2-40B4-BE49-F238E27FC236}">
                <a16:creationId xmlns:a16="http://schemas.microsoft.com/office/drawing/2014/main" id="{DBBCFDB6-E39E-4C41-9711-C6131CB1A4F1}"/>
              </a:ext>
            </a:extLst>
          </p:cNvPr>
          <p:cNvPicPr>
            <a:picLocks noChangeAspect="1"/>
          </p:cNvPicPr>
          <p:nvPr/>
        </p:nvPicPr>
        <p:blipFill>
          <a:blip r:embed="rId5"/>
          <a:stretch>
            <a:fillRect/>
          </a:stretch>
        </p:blipFill>
        <p:spPr>
          <a:xfrm rot="8954044">
            <a:off x="200940" y="1742259"/>
            <a:ext cx="2746937" cy="4211225"/>
          </a:xfrm>
          <a:prstGeom prst="rect">
            <a:avLst/>
          </a:prstGeom>
        </p:spPr>
      </p:pic>
      <p:pic>
        <p:nvPicPr>
          <p:cNvPr id="9" name="Picture 8" descr="Icon&#10;&#10;Description automatically generated">
            <a:extLst>
              <a:ext uri="{FF2B5EF4-FFF2-40B4-BE49-F238E27FC236}">
                <a16:creationId xmlns:a16="http://schemas.microsoft.com/office/drawing/2014/main" id="{F522D3D5-7E8F-4192-A68F-63AA0FB80FF6}"/>
              </a:ext>
            </a:extLst>
          </p:cNvPr>
          <p:cNvPicPr>
            <a:picLocks noChangeAspect="1"/>
          </p:cNvPicPr>
          <p:nvPr/>
        </p:nvPicPr>
        <p:blipFill>
          <a:blip r:embed="rId5"/>
          <a:stretch>
            <a:fillRect/>
          </a:stretch>
        </p:blipFill>
        <p:spPr>
          <a:xfrm rot="19906072">
            <a:off x="9168407" y="1804432"/>
            <a:ext cx="2665827" cy="4086879"/>
          </a:xfrm>
          <a:prstGeom prst="rect">
            <a:avLst/>
          </a:prstGeom>
        </p:spPr>
      </p:pic>
      <p:sp>
        <p:nvSpPr>
          <p:cNvPr id="10" name="Title 1">
            <a:extLst>
              <a:ext uri="{FF2B5EF4-FFF2-40B4-BE49-F238E27FC236}">
                <a16:creationId xmlns:a16="http://schemas.microsoft.com/office/drawing/2014/main" id="{A251F344-7C8E-46F2-80B8-7F75B814B5FC}"/>
              </a:ext>
            </a:extLst>
          </p:cNvPr>
          <p:cNvSpPr>
            <a:spLocks noGrp="1"/>
          </p:cNvSpPr>
          <p:nvPr>
            <p:ph type="title"/>
          </p:nvPr>
        </p:nvSpPr>
        <p:spPr>
          <a:xfrm>
            <a:off x="1197428" y="2286367"/>
            <a:ext cx="9797143" cy="3046752"/>
          </a:xfrm>
        </p:spPr>
        <p:txBody>
          <a:bodyPr>
            <a:noAutofit/>
          </a:bodyPr>
          <a:lstStyle/>
          <a:p>
            <a:pPr marL="0" indent="0" algn="ctr">
              <a:buNone/>
            </a:pPr>
            <a:r>
              <a:rPr lang="en-US" b="1" dirty="0">
                <a:solidFill>
                  <a:schemeClr val="bg1"/>
                </a:solidFill>
                <a:latin typeface="Arial" panose="020B0604020202020204" pitchFamily="34" charset="0"/>
                <a:cs typeface="Arial" panose="020B0604020202020204" pitchFamily="34" charset="0"/>
              </a:rPr>
              <a:t>How do people connect with this service? </a:t>
            </a:r>
          </a:p>
        </p:txBody>
      </p:sp>
    </p:spTree>
    <p:extLst>
      <p:ext uri="{BB962C8B-B14F-4D97-AF65-F5344CB8AC3E}">
        <p14:creationId xmlns:p14="http://schemas.microsoft.com/office/powerpoint/2010/main" val="1696523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674751" y="622016"/>
            <a:ext cx="8842498" cy="1325563"/>
          </a:xfrm>
        </p:spPr>
        <p:txBody>
          <a:bodyPr>
            <a:norm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Referrals</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9254943" y="-202564"/>
            <a:ext cx="2492208" cy="2492208"/>
          </a:xfrm>
          <a:prstGeom prst="rect">
            <a:avLst/>
          </a:prstGeom>
        </p:spPr>
      </p:pic>
      <p:sp>
        <p:nvSpPr>
          <p:cNvPr id="9" name="Content Placeholder 2">
            <a:extLst>
              <a:ext uri="{FF2B5EF4-FFF2-40B4-BE49-F238E27FC236}">
                <a16:creationId xmlns:a16="http://schemas.microsoft.com/office/drawing/2014/main" id="{A2A5A2F0-5C18-43F1-9D97-A2A8A4DFF089}"/>
              </a:ext>
            </a:extLst>
          </p:cNvPr>
          <p:cNvSpPr txBox="1">
            <a:spLocks/>
          </p:cNvSpPr>
          <p:nvPr/>
        </p:nvSpPr>
        <p:spPr>
          <a:xfrm>
            <a:off x="1674751" y="1403687"/>
            <a:ext cx="9473835" cy="525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b="1" dirty="0">
                <a:solidFill>
                  <a:schemeClr val="tx1">
                    <a:lumMod val="65000"/>
                    <a:lumOff val="35000"/>
                  </a:schemeClr>
                </a:solidFill>
                <a:latin typeface="Arial" panose="020B0604020202020204" pitchFamily="34" charset="0"/>
                <a:cs typeface="Arial" panose="020B0604020202020204" pitchFamily="34" charset="0"/>
              </a:rPr>
              <a:t>How do people connect with our service </a:t>
            </a:r>
          </a:p>
          <a:p>
            <a:pPr marL="457200" indent="-457200">
              <a:spcBef>
                <a:spcPts val="1200"/>
              </a:spcBef>
              <a:buClr>
                <a:srgbClr val="345267"/>
              </a:buClr>
              <a:buSzPct val="119000"/>
            </a:pPr>
            <a:r>
              <a:rPr lang="en-AU" sz="2400" dirty="0">
                <a:solidFill>
                  <a:srgbClr val="58595B"/>
                </a:solidFill>
                <a:latin typeface="Arial" panose="020B0604020202020204" pitchFamily="34" charset="0"/>
                <a:cs typeface="Arial" panose="020B0604020202020204" pitchFamily="34" charset="0"/>
              </a:rPr>
              <a:t>Self referral</a:t>
            </a:r>
          </a:p>
          <a:p>
            <a:pPr marL="457200" indent="-457200">
              <a:spcBef>
                <a:spcPts val="1200"/>
              </a:spcBef>
              <a:buClr>
                <a:srgbClr val="345267"/>
              </a:buClr>
              <a:buSzPct val="119000"/>
            </a:pPr>
            <a:r>
              <a:rPr lang="en-AU" sz="2400" dirty="0">
                <a:solidFill>
                  <a:srgbClr val="58595B"/>
                </a:solidFill>
                <a:latin typeface="Arial" panose="020B0604020202020204" pitchFamily="34" charset="0"/>
                <a:cs typeface="Arial" panose="020B0604020202020204" pitchFamily="34" charset="0"/>
              </a:rPr>
              <a:t>Referral by organisations, services, community</a:t>
            </a: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      members – no referral forms – only verbal </a:t>
            </a: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      consent needed.</a:t>
            </a:r>
          </a:p>
          <a:p>
            <a:pPr marL="0" indent="0">
              <a:spcBef>
                <a:spcPts val="1200"/>
              </a:spcBef>
              <a:buClr>
                <a:srgbClr val="345267"/>
              </a:buClr>
              <a:buSzPct val="119000"/>
              <a:buNone/>
            </a:pPr>
            <a:endParaRPr lang="en-AU" sz="2400" dirty="0">
              <a:solidFill>
                <a:srgbClr val="58595B"/>
              </a:solidFill>
              <a:latin typeface="Arial" panose="020B0604020202020204" pitchFamily="34" charset="0"/>
              <a:cs typeface="Arial" panose="020B0604020202020204" pitchFamily="34" charset="0"/>
            </a:endParaRPr>
          </a:p>
          <a:p>
            <a:pPr marL="0" indent="0" algn="ctr">
              <a:spcBef>
                <a:spcPts val="1200"/>
              </a:spcBef>
              <a:buClr>
                <a:srgbClr val="345267"/>
              </a:buClr>
              <a:buSzPct val="119000"/>
              <a:buNone/>
            </a:pPr>
            <a:r>
              <a:rPr lang="en-AU" b="1" dirty="0">
                <a:solidFill>
                  <a:srgbClr val="58595B"/>
                </a:solidFill>
                <a:latin typeface="Arial" panose="020B0604020202020204" pitchFamily="34" charset="0"/>
                <a:cs typeface="Arial" panose="020B0604020202020204" pitchFamily="34" charset="0"/>
              </a:rPr>
              <a:t>Call our </a:t>
            </a:r>
            <a:r>
              <a:rPr lang="en-AU" sz="3200" b="1" u="sng" dirty="0">
                <a:solidFill>
                  <a:srgbClr val="58595B"/>
                </a:solidFill>
                <a:latin typeface="Arial" panose="020B0604020202020204" pitchFamily="34" charset="0"/>
                <a:cs typeface="Arial" panose="020B0604020202020204" pitchFamily="34" charset="0"/>
              </a:rPr>
              <a:t>1300 727 247 </a:t>
            </a:r>
            <a:r>
              <a:rPr lang="en-AU" b="1" dirty="0">
                <a:solidFill>
                  <a:srgbClr val="58595B"/>
                </a:solidFill>
                <a:latin typeface="Arial" panose="020B0604020202020204" pitchFamily="34" charset="0"/>
                <a:cs typeface="Arial" panose="020B0604020202020204" pitchFamily="34" charset="0"/>
              </a:rPr>
              <a:t>crisis number</a:t>
            </a:r>
          </a:p>
          <a:p>
            <a:pPr marL="0" indent="0" algn="ctr">
              <a:spcBef>
                <a:spcPts val="1200"/>
              </a:spcBef>
              <a:buClr>
                <a:srgbClr val="345267"/>
              </a:buClr>
              <a:buSzPct val="119000"/>
              <a:buNone/>
            </a:pPr>
            <a:r>
              <a:rPr lang="en-AU" b="1" dirty="0">
                <a:solidFill>
                  <a:srgbClr val="58595B"/>
                </a:solidFill>
                <a:latin typeface="Arial" panose="020B0604020202020204" pitchFamily="34" charset="0"/>
                <a:cs typeface="Arial" panose="020B0604020202020204" pitchFamily="34" charset="0"/>
              </a:rPr>
              <a:t>Send an email or send a text message</a:t>
            </a:r>
          </a:p>
          <a:p>
            <a:pPr marL="0" indent="0" algn="ctr">
              <a:spcBef>
                <a:spcPts val="1200"/>
              </a:spcBef>
              <a:buClr>
                <a:srgbClr val="345267"/>
              </a:buClr>
              <a:buSzPct val="119000"/>
              <a:buNone/>
            </a:pPr>
            <a:r>
              <a:rPr lang="en-AU" b="1" dirty="0">
                <a:solidFill>
                  <a:srgbClr val="58595B"/>
                </a:solidFill>
                <a:latin typeface="Arial" panose="020B0604020202020204" pitchFamily="34" charset="0"/>
                <a:cs typeface="Arial" panose="020B0604020202020204" pitchFamily="34" charset="0"/>
              </a:rPr>
              <a:t>Anyway, that works</a:t>
            </a:r>
          </a:p>
          <a:p>
            <a:pPr marL="0" indent="0">
              <a:buFont typeface="Arial" panose="020B0604020202020204" pitchFamily="34" charset="0"/>
              <a:buNone/>
            </a:pPr>
            <a:endParaRPr lang="en-US" sz="1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8BADBE6-447E-45A9-BA36-BEB91F483B60}"/>
              </a:ext>
            </a:extLst>
          </p:cNvPr>
          <p:cNvPicPr>
            <a:picLocks noChangeAspect="1"/>
          </p:cNvPicPr>
          <p:nvPr/>
        </p:nvPicPr>
        <p:blipFill>
          <a:blip r:embed="rId5"/>
          <a:stretch>
            <a:fillRect/>
          </a:stretch>
        </p:blipFill>
        <p:spPr>
          <a:xfrm>
            <a:off x="8822267" y="1695505"/>
            <a:ext cx="3145018" cy="2872852"/>
          </a:xfrm>
          <a:prstGeom prst="rect">
            <a:avLst/>
          </a:prstGeom>
        </p:spPr>
      </p:pic>
    </p:spTree>
    <p:extLst>
      <p:ext uri="{BB962C8B-B14F-4D97-AF65-F5344CB8AC3E}">
        <p14:creationId xmlns:p14="http://schemas.microsoft.com/office/powerpoint/2010/main" val="2198248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674751" y="976497"/>
            <a:ext cx="8842498" cy="1325563"/>
          </a:xfrm>
        </p:spPr>
        <p:txBody>
          <a:bodyPr>
            <a:norm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How can you help connect?</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9254943" y="-202564"/>
            <a:ext cx="2492208" cy="2492208"/>
          </a:xfrm>
          <a:prstGeom prst="rect">
            <a:avLst/>
          </a:prstGeom>
        </p:spPr>
      </p:pic>
      <p:sp>
        <p:nvSpPr>
          <p:cNvPr id="9" name="Content Placeholder 2">
            <a:extLst>
              <a:ext uri="{FF2B5EF4-FFF2-40B4-BE49-F238E27FC236}">
                <a16:creationId xmlns:a16="http://schemas.microsoft.com/office/drawing/2014/main" id="{A2A5A2F0-5C18-43F1-9D97-A2A8A4DFF089}"/>
              </a:ext>
            </a:extLst>
          </p:cNvPr>
          <p:cNvSpPr txBox="1">
            <a:spLocks/>
          </p:cNvSpPr>
          <p:nvPr/>
        </p:nvSpPr>
        <p:spPr>
          <a:xfrm>
            <a:off x="1821432" y="2289644"/>
            <a:ext cx="9473835" cy="525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b="1" dirty="0">
                <a:solidFill>
                  <a:schemeClr val="tx1">
                    <a:lumMod val="65000"/>
                    <a:lumOff val="35000"/>
                  </a:schemeClr>
                </a:solidFill>
                <a:latin typeface="Arial" panose="020B0604020202020204" pitchFamily="34" charset="0"/>
                <a:cs typeface="Arial" panose="020B0604020202020204" pitchFamily="34" charset="0"/>
              </a:rPr>
              <a:t>Activities that can help promote the service in a community: </a:t>
            </a:r>
          </a:p>
          <a:p>
            <a:pPr marL="457200" indent="-457200">
              <a:spcBef>
                <a:spcPts val="1200"/>
              </a:spcBef>
              <a:buClr>
                <a:srgbClr val="345267"/>
              </a:buClr>
              <a:buSzPct val="119000"/>
            </a:pPr>
            <a:r>
              <a:rPr lang="en-AU" sz="2400" dirty="0">
                <a:solidFill>
                  <a:srgbClr val="58595B"/>
                </a:solidFill>
                <a:latin typeface="Arial" panose="020B0604020202020204" pitchFamily="34" charset="0"/>
                <a:cs typeface="Arial" panose="020B0604020202020204" pitchFamily="34" charset="0"/>
              </a:rPr>
              <a:t>Providing StandBy resources </a:t>
            </a:r>
          </a:p>
          <a:p>
            <a:pPr marL="457200" indent="-457200">
              <a:spcBef>
                <a:spcPts val="1200"/>
              </a:spcBef>
              <a:buClr>
                <a:srgbClr val="345267"/>
              </a:buClr>
              <a:buSzPct val="119000"/>
            </a:pPr>
            <a:r>
              <a:rPr lang="en-AU" sz="2400" dirty="0">
                <a:solidFill>
                  <a:srgbClr val="58595B"/>
                </a:solidFill>
                <a:latin typeface="Arial" panose="020B0604020202020204" pitchFamily="34" charset="0"/>
                <a:cs typeface="Arial" panose="020B0604020202020204" pitchFamily="34" charset="0"/>
              </a:rPr>
              <a:t>Displaying Helpseeking information</a:t>
            </a:r>
          </a:p>
          <a:p>
            <a:pPr marL="457200" indent="-457200">
              <a:spcBef>
                <a:spcPts val="1200"/>
              </a:spcBef>
              <a:buClr>
                <a:srgbClr val="345267"/>
              </a:buClr>
              <a:buSzPct val="119000"/>
            </a:pPr>
            <a:r>
              <a:rPr lang="en-AU" sz="2400" dirty="0">
                <a:solidFill>
                  <a:srgbClr val="58595B"/>
                </a:solidFill>
                <a:latin typeface="Arial" panose="020B0604020202020204" pitchFamily="34" charset="0"/>
                <a:cs typeface="Arial" panose="020B0604020202020204" pitchFamily="34" charset="0"/>
              </a:rPr>
              <a:t>Speaking with your local StandBy site </a:t>
            </a: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598F779D-56E2-4182-ADCD-9271D924D148}"/>
              </a:ext>
            </a:extLst>
          </p:cNvPr>
          <p:cNvPicPr>
            <a:picLocks noChangeAspect="1"/>
          </p:cNvPicPr>
          <p:nvPr/>
        </p:nvPicPr>
        <p:blipFill>
          <a:blip r:embed="rId5">
            <a:alphaModFix amt="70000"/>
          </a:blip>
          <a:stretch>
            <a:fillRect/>
          </a:stretch>
        </p:blipFill>
        <p:spPr>
          <a:xfrm>
            <a:off x="8620494" y="3481121"/>
            <a:ext cx="3238019" cy="3238019"/>
          </a:xfrm>
          <a:prstGeom prst="rect">
            <a:avLst/>
          </a:prstGeom>
        </p:spPr>
      </p:pic>
    </p:spTree>
    <p:extLst>
      <p:ext uri="{BB962C8B-B14F-4D97-AF65-F5344CB8AC3E}">
        <p14:creationId xmlns:p14="http://schemas.microsoft.com/office/powerpoint/2010/main" val="86253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b="1" dirty="0">
                <a:solidFill>
                  <a:schemeClr val="tx1">
                    <a:lumMod val="65000"/>
                    <a:lumOff val="35000"/>
                  </a:schemeClr>
                </a:solidFill>
                <a:latin typeface="Arial" panose="020B0604020202020204" pitchFamily="34" charset="0"/>
                <a:cs typeface="Arial" panose="020B0604020202020204" pitchFamily="34" charset="0"/>
              </a:rPr>
              <a:t>Resources</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9216196" y="-202564"/>
            <a:ext cx="2492208" cy="2492208"/>
          </a:xfrm>
          <a:prstGeom prst="rect">
            <a:avLst/>
          </a:prstGeom>
        </p:spPr>
      </p:pic>
      <p:sp>
        <p:nvSpPr>
          <p:cNvPr id="9" name="Content Placeholder 2">
            <a:extLst>
              <a:ext uri="{FF2B5EF4-FFF2-40B4-BE49-F238E27FC236}">
                <a16:creationId xmlns:a16="http://schemas.microsoft.com/office/drawing/2014/main" id="{2BDB9E66-FFED-45F4-950D-531FB7A659CD}"/>
              </a:ext>
            </a:extLst>
          </p:cNvPr>
          <p:cNvSpPr txBox="1">
            <a:spLocks/>
          </p:cNvSpPr>
          <p:nvPr/>
        </p:nvSpPr>
        <p:spPr>
          <a:xfrm>
            <a:off x="1945532" y="1129553"/>
            <a:ext cx="9473835" cy="5728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r>
              <a:rPr lang="en-AU" sz="2400" dirty="0">
                <a:solidFill>
                  <a:schemeClr val="tx1">
                    <a:lumMod val="65000"/>
                    <a:lumOff val="35000"/>
                  </a:schemeClr>
                </a:solidFill>
                <a:latin typeface="Arial" panose="020B0604020202020204" pitchFamily="34" charset="0"/>
                <a:cs typeface="Arial" panose="020B0604020202020204" pitchFamily="34" charset="0"/>
              </a:rPr>
              <a:t>                   DL Flyer					  Posters</a:t>
            </a: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r>
              <a:rPr lang="en-AU" sz="2000" i="1" dirty="0">
                <a:solidFill>
                  <a:schemeClr val="tx1">
                    <a:lumMod val="65000"/>
                    <a:lumOff val="35000"/>
                  </a:schemeClr>
                </a:solidFill>
                <a:latin typeface="Arial" panose="020B0604020202020204" pitchFamily="34" charset="0"/>
                <a:cs typeface="Arial" panose="020B0604020202020204" pitchFamily="34" charset="0"/>
              </a:rPr>
              <a:t>     Please let us know if you would like any hard or electronic copies sent</a:t>
            </a: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642E3DC-BCBF-4323-BA7E-D39B684C78DA}"/>
              </a:ext>
            </a:extLst>
          </p:cNvPr>
          <p:cNvPicPr>
            <a:picLocks noChangeAspect="1"/>
          </p:cNvPicPr>
          <p:nvPr/>
        </p:nvPicPr>
        <p:blipFill>
          <a:blip r:embed="rId5"/>
          <a:stretch>
            <a:fillRect/>
          </a:stretch>
        </p:blipFill>
        <p:spPr>
          <a:xfrm rot="464605">
            <a:off x="4570408" y="2134177"/>
            <a:ext cx="1710577" cy="3648922"/>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BA7D630-8C8F-439D-AFD8-39CC88001AA1}"/>
              </a:ext>
            </a:extLst>
          </p:cNvPr>
          <p:cNvPicPr>
            <a:picLocks noChangeAspect="1"/>
          </p:cNvPicPr>
          <p:nvPr/>
        </p:nvPicPr>
        <p:blipFill>
          <a:blip r:embed="rId6"/>
          <a:stretch>
            <a:fillRect/>
          </a:stretch>
        </p:blipFill>
        <p:spPr>
          <a:xfrm rot="21101167">
            <a:off x="2216739" y="2116562"/>
            <a:ext cx="1718022" cy="3684151"/>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985733D-6961-4E83-BE3D-13F0835C7ED5}"/>
              </a:ext>
            </a:extLst>
          </p:cNvPr>
          <p:cNvPicPr>
            <a:picLocks noChangeAspect="1"/>
          </p:cNvPicPr>
          <p:nvPr/>
        </p:nvPicPr>
        <p:blipFill>
          <a:blip r:embed="rId7"/>
          <a:stretch>
            <a:fillRect/>
          </a:stretch>
        </p:blipFill>
        <p:spPr>
          <a:xfrm>
            <a:off x="7861486" y="2070712"/>
            <a:ext cx="2709419" cy="38461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1711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with low confidence">
            <a:extLst>
              <a:ext uri="{FF2B5EF4-FFF2-40B4-BE49-F238E27FC236}">
                <a16:creationId xmlns:a16="http://schemas.microsoft.com/office/drawing/2014/main" id="{90A8F32F-820A-4817-BE8E-9BF4F7E93DB1}"/>
              </a:ext>
            </a:extLst>
          </p:cNvPr>
          <p:cNvPicPr>
            <a:picLocks noChangeAspect="1"/>
          </p:cNvPicPr>
          <p:nvPr/>
        </p:nvPicPr>
        <p:blipFill rotWithShape="1">
          <a:blip r:embed="rId3"/>
          <a:srcRect r="829"/>
          <a:stretch/>
        </p:blipFill>
        <p:spPr>
          <a:xfrm>
            <a:off x="3048" y="-11050"/>
            <a:ext cx="12188952" cy="6869050"/>
          </a:xfrm>
          <a:prstGeom prst="rect">
            <a:avLst/>
          </a:prstGeom>
        </p:spPr>
      </p:pic>
    </p:spTree>
    <p:extLst>
      <p:ext uri="{BB962C8B-B14F-4D97-AF65-F5344CB8AC3E}">
        <p14:creationId xmlns:p14="http://schemas.microsoft.com/office/powerpoint/2010/main" val="1641854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520812-4A8F-4CB3-90FA-2F02DA72E9F5}"/>
              </a:ext>
            </a:extLst>
          </p:cNvPr>
          <p:cNvPicPr>
            <a:picLocks noChangeAspect="1"/>
          </p:cNvPicPr>
          <p:nvPr/>
        </p:nvPicPr>
        <p:blipFill>
          <a:blip r:embed="rId4"/>
          <a:stretch>
            <a:fillRect/>
          </a:stretch>
        </p:blipFill>
        <p:spPr>
          <a:xfrm>
            <a:off x="8434262" y="2978521"/>
            <a:ext cx="3585210" cy="3660954"/>
          </a:xfrm>
          <a:prstGeom prst="rect">
            <a:avLst/>
          </a:prstGeom>
        </p:spPr>
      </p:pic>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b="1" dirty="0">
                <a:solidFill>
                  <a:schemeClr val="tx1">
                    <a:lumMod val="65000"/>
                    <a:lumOff val="35000"/>
                  </a:schemeClr>
                </a:solidFill>
                <a:latin typeface="Arial" panose="020B0604020202020204" pitchFamily="34" charset="0"/>
                <a:cs typeface="Arial" panose="020B0604020202020204" pitchFamily="34" charset="0"/>
              </a:rPr>
              <a:t>Resources</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5"/>
          <a:stretch>
            <a:fillRect/>
          </a:stretch>
        </p:blipFill>
        <p:spPr>
          <a:xfrm>
            <a:off x="9254943" y="-202564"/>
            <a:ext cx="2492208" cy="2492208"/>
          </a:xfrm>
          <a:prstGeom prst="rect">
            <a:avLst/>
          </a:prstGeom>
        </p:spPr>
      </p:pic>
      <p:sp>
        <p:nvSpPr>
          <p:cNvPr id="9" name="Content Placeholder 2">
            <a:extLst>
              <a:ext uri="{FF2B5EF4-FFF2-40B4-BE49-F238E27FC236}">
                <a16:creationId xmlns:a16="http://schemas.microsoft.com/office/drawing/2014/main" id="{2BDB9E66-FFED-45F4-950D-531FB7A659CD}"/>
              </a:ext>
            </a:extLst>
          </p:cNvPr>
          <p:cNvSpPr txBox="1">
            <a:spLocks/>
          </p:cNvSpPr>
          <p:nvPr/>
        </p:nvSpPr>
        <p:spPr>
          <a:xfrm>
            <a:off x="1945532" y="1288287"/>
            <a:ext cx="9473835" cy="525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2400" b="1" dirty="0">
                <a:solidFill>
                  <a:schemeClr val="tx1">
                    <a:lumMod val="65000"/>
                    <a:lumOff val="35000"/>
                  </a:schemeClr>
                </a:solidFill>
                <a:latin typeface="Arial" panose="020B0604020202020204" pitchFamily="34" charset="0"/>
                <a:cs typeface="Arial" panose="020B0604020202020204" pitchFamily="34" charset="0"/>
              </a:rPr>
              <a:t>To support young people</a:t>
            </a: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endParaRPr lang="en-AU" sz="2400" dirty="0">
              <a:solidFill>
                <a:schemeClr val="tx1">
                  <a:lumMod val="65000"/>
                  <a:lumOff val="35000"/>
                </a:schemeClr>
              </a:solidFill>
              <a:latin typeface="Arial" panose="020B0604020202020204" pitchFamily="34" charset="0"/>
              <a:cs typeface="Arial" panose="020B0604020202020204" pitchFamily="34" charset="0"/>
            </a:endParaRPr>
          </a:p>
          <a:p>
            <a:pPr algn="l" fontAlgn="base"/>
            <a:r>
              <a:rPr lang="en-US" sz="2400" b="0" i="0" dirty="0">
                <a:solidFill>
                  <a:schemeClr val="tx1">
                    <a:lumMod val="65000"/>
                    <a:lumOff val="35000"/>
                  </a:schemeClr>
                </a:solidFill>
                <a:effectLst/>
                <a:latin typeface="Arial" panose="020B0604020202020204" pitchFamily="34" charset="0"/>
                <a:cs typeface="Arial" panose="020B0604020202020204" pitchFamily="34" charset="0"/>
              </a:rPr>
              <a:t>“</a:t>
            </a:r>
            <a:r>
              <a:rPr lang="en-US" sz="2400" b="0" i="1" dirty="0">
                <a:solidFill>
                  <a:schemeClr val="tx1">
                    <a:lumMod val="65000"/>
                    <a:lumOff val="35000"/>
                  </a:schemeClr>
                </a:solidFill>
                <a:effectLst/>
                <a:latin typeface="Arial" panose="020B0604020202020204" pitchFamily="34" charset="0"/>
                <a:cs typeface="Arial" panose="020B0604020202020204" pitchFamily="34" charset="0"/>
              </a:rPr>
              <a:t>A book just for me – a grief journal</a:t>
            </a:r>
            <a:r>
              <a:rPr lang="en-US" sz="2400" b="0" i="0" dirty="0">
                <a:solidFill>
                  <a:schemeClr val="tx1">
                    <a:lumMod val="65000"/>
                    <a:lumOff val="35000"/>
                  </a:schemeClr>
                </a:solidFill>
                <a:effectLst/>
                <a:latin typeface="Arial" panose="020B0604020202020204" pitchFamily="34" charset="0"/>
                <a:cs typeface="Arial" panose="020B0604020202020204" pitchFamily="34" charset="0"/>
              </a:rPr>
              <a:t>” for children under 12 </a:t>
            </a:r>
          </a:p>
          <a:p>
            <a:pPr algn="l" fontAlgn="base"/>
            <a:endParaRPr lang="en-US" sz="2400" b="0" i="0" dirty="0">
              <a:solidFill>
                <a:schemeClr val="tx1">
                  <a:lumMod val="65000"/>
                  <a:lumOff val="35000"/>
                </a:schemeClr>
              </a:solidFill>
              <a:effectLst/>
              <a:latin typeface="Arial" panose="020B0604020202020204" pitchFamily="34" charset="0"/>
              <a:cs typeface="Arial" panose="020B0604020202020204" pitchFamily="34" charset="0"/>
            </a:endParaRPr>
          </a:p>
          <a:p>
            <a:pPr algn="l" fontAlgn="base"/>
            <a:r>
              <a:rPr lang="en-US" sz="2400" b="0" i="0" dirty="0">
                <a:solidFill>
                  <a:schemeClr val="tx1">
                    <a:lumMod val="65000"/>
                    <a:lumOff val="35000"/>
                  </a:schemeClr>
                </a:solidFill>
                <a:effectLst/>
                <a:latin typeface="Arial" panose="020B0604020202020204" pitchFamily="34" charset="0"/>
                <a:cs typeface="Arial" panose="020B0604020202020204" pitchFamily="34" charset="0"/>
              </a:rPr>
              <a:t>“</a:t>
            </a:r>
            <a:r>
              <a:rPr lang="en-US" sz="2400" b="0" i="1" dirty="0">
                <a:solidFill>
                  <a:schemeClr val="tx1">
                    <a:lumMod val="65000"/>
                    <a:lumOff val="35000"/>
                  </a:schemeClr>
                </a:solidFill>
                <a:effectLst/>
                <a:latin typeface="Arial" panose="020B0604020202020204" pitchFamily="34" charset="0"/>
                <a:cs typeface="Arial" panose="020B0604020202020204" pitchFamily="34" charset="0"/>
              </a:rPr>
              <a:t>My grief journal – For grieving teens</a:t>
            </a:r>
            <a:r>
              <a:rPr lang="en-US" sz="2400" b="0" i="0" dirty="0">
                <a:solidFill>
                  <a:schemeClr val="tx1">
                    <a:lumMod val="65000"/>
                    <a:lumOff val="35000"/>
                  </a:schemeClr>
                </a:solidFill>
                <a:effectLst/>
                <a:latin typeface="Arial" panose="020B0604020202020204" pitchFamily="34" charset="0"/>
                <a:cs typeface="Arial" panose="020B0604020202020204" pitchFamily="34" charset="0"/>
              </a:rPr>
              <a:t>” </a:t>
            </a:r>
          </a:p>
          <a:p>
            <a:pPr algn="l" fontAlgn="base"/>
            <a:endParaRPr lang="en-US" sz="2400" b="0" i="0" dirty="0">
              <a:solidFill>
                <a:schemeClr val="tx1">
                  <a:lumMod val="65000"/>
                  <a:lumOff val="35000"/>
                </a:schemeClr>
              </a:solidFill>
              <a:effectLst/>
              <a:latin typeface="Arial" panose="020B0604020202020204" pitchFamily="34" charset="0"/>
              <a:cs typeface="Arial" panose="020B0604020202020204" pitchFamily="34" charset="0"/>
            </a:endParaRPr>
          </a:p>
          <a:p>
            <a:pPr algn="l" fontAlgn="base"/>
            <a:r>
              <a:rPr lang="en-US" sz="2400" b="0" i="0" dirty="0">
                <a:solidFill>
                  <a:schemeClr val="tx1">
                    <a:lumMod val="65000"/>
                    <a:lumOff val="35000"/>
                  </a:schemeClr>
                </a:solidFill>
                <a:effectLst/>
                <a:latin typeface="Arial" panose="020B0604020202020204" pitchFamily="34" charset="0"/>
                <a:cs typeface="Arial" panose="020B0604020202020204" pitchFamily="34" charset="0"/>
              </a:rPr>
              <a:t>“</a:t>
            </a:r>
            <a:r>
              <a:rPr lang="en-US" sz="2400" b="0" i="1" dirty="0">
                <a:solidFill>
                  <a:schemeClr val="tx1">
                    <a:lumMod val="65000"/>
                    <a:lumOff val="35000"/>
                  </a:schemeClr>
                </a:solidFill>
                <a:effectLst/>
                <a:latin typeface="Arial" panose="020B0604020202020204" pitchFamily="34" charset="0"/>
                <a:cs typeface="Arial" panose="020B0604020202020204" pitchFamily="34" charset="0"/>
              </a:rPr>
              <a:t>Accompanying notes</a:t>
            </a:r>
            <a:r>
              <a:rPr lang="en-US" sz="2400" b="0" i="0" dirty="0">
                <a:solidFill>
                  <a:schemeClr val="tx1">
                    <a:lumMod val="65000"/>
                    <a:lumOff val="35000"/>
                  </a:schemeClr>
                </a:solidFill>
                <a:effectLst/>
                <a:latin typeface="Arial" panose="020B0604020202020204" pitchFamily="34" charset="0"/>
                <a:cs typeface="Arial" panose="020B0604020202020204" pitchFamily="34" charset="0"/>
              </a:rPr>
              <a:t>” – a helpful resource for</a:t>
            </a:r>
          </a:p>
          <a:p>
            <a:pPr marL="0" indent="0" algn="l" fontAlgn="base">
              <a:buNone/>
            </a:pPr>
            <a:r>
              <a:rPr lang="en-US" sz="2400" b="0" i="0" dirty="0">
                <a:solidFill>
                  <a:schemeClr val="tx1">
                    <a:lumMod val="65000"/>
                    <a:lumOff val="35000"/>
                  </a:schemeClr>
                </a:solidFill>
                <a:effectLst/>
                <a:latin typeface="Arial" panose="020B0604020202020204" pitchFamily="34" charset="0"/>
                <a:cs typeface="Arial" panose="020B0604020202020204" pitchFamily="34" charset="0"/>
              </a:rPr>
              <a:t> carers who are supporting a bereaved child </a:t>
            </a:r>
          </a:p>
          <a:p>
            <a:pPr marL="0" indent="0" algn="l" fontAlgn="base">
              <a:buNone/>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0" indent="0" algn="l" fontAlgn="base">
              <a:buNone/>
            </a:pPr>
            <a:r>
              <a:rPr lang="en-US" sz="1800" b="1" dirty="0">
                <a:solidFill>
                  <a:schemeClr val="tx1">
                    <a:lumMod val="65000"/>
                    <a:lumOff val="35000"/>
                  </a:schemeClr>
                </a:solidFill>
                <a:latin typeface="Arial" panose="020B0604020202020204" pitchFamily="34" charset="0"/>
                <a:cs typeface="Arial" panose="020B0604020202020204" pitchFamily="34" charset="0"/>
              </a:rPr>
              <a:t>Plus, many more: </a:t>
            </a:r>
            <a:r>
              <a:rPr lang="en-US" sz="1800" b="1" dirty="0">
                <a:solidFill>
                  <a:schemeClr val="tx1">
                    <a:lumMod val="65000"/>
                    <a:lumOff val="35000"/>
                  </a:schemeClr>
                </a:solidFill>
                <a:latin typeface="Arial" panose="020B0604020202020204" pitchFamily="34" charset="0"/>
                <a:cs typeface="Arial" panose="020B0604020202020204" pitchFamily="34" charset="0"/>
                <a:hlinkClick r:id="rId6"/>
              </a:rPr>
              <a:t>www.standbysupport.com.au/resources</a:t>
            </a:r>
            <a:r>
              <a:rPr lang="en-US" sz="1800" b="1" dirty="0">
                <a:solidFill>
                  <a:schemeClr val="tx1">
                    <a:lumMod val="65000"/>
                    <a:lumOff val="3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96540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47801-5311-47E1-9CD1-FEE27AC386B0}"/>
              </a:ext>
            </a:extLst>
          </p:cNvPr>
          <p:cNvPicPr>
            <a:picLocks noChangeAspect="1"/>
          </p:cNvPicPr>
          <p:nvPr/>
        </p:nvPicPr>
        <p:blipFill>
          <a:blip r:embed="rId4"/>
          <a:stretch>
            <a:fillRect/>
          </a:stretch>
        </p:blipFill>
        <p:spPr>
          <a:xfrm>
            <a:off x="1945532" y="3874787"/>
            <a:ext cx="3385710" cy="2983213"/>
          </a:xfrm>
          <a:prstGeom prst="rect">
            <a:avLst/>
          </a:prstGeom>
        </p:spPr>
      </p:pic>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b="1" dirty="0">
                <a:solidFill>
                  <a:schemeClr val="tx1">
                    <a:lumMod val="65000"/>
                    <a:lumOff val="35000"/>
                  </a:schemeClr>
                </a:solidFill>
                <a:latin typeface="Arial" panose="020B0604020202020204" pitchFamily="34" charset="0"/>
                <a:cs typeface="Arial" panose="020B0604020202020204" pitchFamily="34" charset="0"/>
              </a:rPr>
              <a:t>Resources</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5"/>
          <a:stretch>
            <a:fillRect/>
          </a:stretch>
        </p:blipFill>
        <p:spPr>
          <a:xfrm>
            <a:off x="9254943" y="-202564"/>
            <a:ext cx="2492208" cy="2492208"/>
          </a:xfrm>
          <a:prstGeom prst="rect">
            <a:avLst/>
          </a:prstGeom>
        </p:spPr>
      </p:pic>
      <p:sp>
        <p:nvSpPr>
          <p:cNvPr id="9" name="Content Placeholder 2">
            <a:extLst>
              <a:ext uri="{FF2B5EF4-FFF2-40B4-BE49-F238E27FC236}">
                <a16:creationId xmlns:a16="http://schemas.microsoft.com/office/drawing/2014/main" id="{2BDB9E66-FFED-45F4-950D-531FB7A659CD}"/>
              </a:ext>
            </a:extLst>
          </p:cNvPr>
          <p:cNvSpPr txBox="1">
            <a:spLocks/>
          </p:cNvSpPr>
          <p:nvPr/>
        </p:nvSpPr>
        <p:spPr>
          <a:xfrm>
            <a:off x="1945532" y="1481231"/>
            <a:ext cx="5522068" cy="256664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b="1" dirty="0">
                <a:solidFill>
                  <a:schemeClr val="tx1">
                    <a:lumMod val="65000"/>
                    <a:lumOff val="35000"/>
                  </a:schemeClr>
                </a:solidFill>
                <a:latin typeface="Arial" panose="020B0604020202020204" pitchFamily="34" charset="0"/>
                <a:cs typeface="Arial" panose="020B0604020202020204" pitchFamily="34" charset="0"/>
              </a:rPr>
              <a:t>Toolkit: </a:t>
            </a:r>
            <a:r>
              <a:rPr lang="en-AU" sz="2400" b="1" dirty="0">
                <a:solidFill>
                  <a:srgbClr val="58595B"/>
                </a:solidFill>
                <a:latin typeface="Arial" panose="020B0604020202020204" pitchFamily="34" charset="0"/>
                <a:cs typeface="Arial" panose="020B0604020202020204" pitchFamily="34" charset="0"/>
              </a:rPr>
              <a:t>Workplace Toolkit</a:t>
            </a:r>
            <a:endParaRPr lang="en-AU" sz="2400" dirty="0">
              <a:solidFill>
                <a:srgbClr val="58595B"/>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Workplace response and support </a:t>
            </a: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following a suicide of an employee</a:t>
            </a:r>
          </a:p>
          <a:p>
            <a:pPr marL="0" indent="0">
              <a:spcBef>
                <a:spcPts val="1200"/>
              </a:spcBef>
              <a:buClr>
                <a:srgbClr val="345267"/>
              </a:buClr>
              <a:buSzPct val="119000"/>
              <a:buNone/>
            </a:pPr>
            <a:endParaRPr lang="en-AU" sz="2400" dirty="0">
              <a:solidFill>
                <a:srgbClr val="58595B"/>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Includes Action Plans</a:t>
            </a:r>
          </a:p>
          <a:p>
            <a:pPr>
              <a:spcBef>
                <a:spcPts val="1200"/>
              </a:spcBef>
              <a:buClr>
                <a:srgbClr val="345267"/>
              </a:buClr>
              <a:buSzPct val="119000"/>
            </a:pPr>
            <a:r>
              <a:rPr lang="en-AU" sz="2400" dirty="0">
                <a:solidFill>
                  <a:srgbClr val="58595B"/>
                </a:solidFill>
                <a:latin typeface="Arial" panose="020B0604020202020204" pitchFamily="34" charset="0"/>
                <a:cs typeface="Arial" panose="020B0604020202020204" pitchFamily="34" charset="0"/>
              </a:rPr>
              <a:t>Suicide of an employee</a:t>
            </a:r>
          </a:p>
          <a:p>
            <a:pPr>
              <a:spcBef>
                <a:spcPts val="1200"/>
              </a:spcBef>
              <a:buClr>
                <a:srgbClr val="345267"/>
              </a:buClr>
              <a:buSzPct val="119000"/>
            </a:pPr>
            <a:r>
              <a:rPr lang="en-AU" sz="2400" dirty="0">
                <a:solidFill>
                  <a:srgbClr val="58595B"/>
                </a:solidFill>
                <a:latin typeface="Arial" panose="020B0604020202020204" pitchFamily="34" charset="0"/>
                <a:cs typeface="Arial" panose="020B0604020202020204" pitchFamily="34" charset="0"/>
              </a:rPr>
              <a:t>Bereaved Employee </a:t>
            </a:r>
          </a:p>
          <a:p>
            <a:pPr marL="0" indent="0">
              <a:spcBef>
                <a:spcPts val="1200"/>
              </a:spcBef>
              <a:buClr>
                <a:srgbClr val="345267"/>
              </a:buClr>
              <a:buSzPct val="119000"/>
              <a:buNone/>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5A00A3E-7DE0-403A-8909-59692D45DE24}"/>
              </a:ext>
            </a:extLst>
          </p:cNvPr>
          <p:cNvPicPr>
            <a:picLocks noChangeAspect="1"/>
          </p:cNvPicPr>
          <p:nvPr/>
        </p:nvPicPr>
        <p:blipFill>
          <a:blip r:embed="rId6"/>
          <a:stretch>
            <a:fillRect/>
          </a:stretch>
        </p:blipFill>
        <p:spPr>
          <a:xfrm>
            <a:off x="7691654" y="3429000"/>
            <a:ext cx="2809393" cy="3330593"/>
          </a:xfrm>
          <a:prstGeom prst="rect">
            <a:avLst/>
          </a:prstGeom>
        </p:spPr>
      </p:pic>
      <p:sp>
        <p:nvSpPr>
          <p:cNvPr id="8" name="Content Placeholder 2">
            <a:extLst>
              <a:ext uri="{FF2B5EF4-FFF2-40B4-BE49-F238E27FC236}">
                <a16:creationId xmlns:a16="http://schemas.microsoft.com/office/drawing/2014/main" id="{14D466FC-0541-48EA-93F6-DBD9E6612F35}"/>
              </a:ext>
            </a:extLst>
          </p:cNvPr>
          <p:cNvSpPr txBox="1">
            <a:spLocks/>
          </p:cNvSpPr>
          <p:nvPr/>
        </p:nvSpPr>
        <p:spPr>
          <a:xfrm>
            <a:off x="6920306" y="1481231"/>
            <a:ext cx="4826845" cy="201133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b="1" dirty="0">
                <a:solidFill>
                  <a:schemeClr val="tx1">
                    <a:lumMod val="65000"/>
                    <a:lumOff val="35000"/>
                  </a:schemeClr>
                </a:solidFill>
                <a:latin typeface="Arial" panose="020B0604020202020204" pitchFamily="34" charset="0"/>
                <a:cs typeface="Arial" panose="020B0604020202020204" pitchFamily="34" charset="0"/>
              </a:rPr>
              <a:t>Toolkit: </a:t>
            </a:r>
            <a:r>
              <a:rPr lang="en-AU" sz="2400" dirty="0">
                <a:solidFill>
                  <a:srgbClr val="58595B"/>
                </a:solidFill>
                <a:latin typeface="Arial" panose="020B0604020202020204" pitchFamily="34" charset="0"/>
                <a:cs typeface="Arial" panose="020B0604020202020204" pitchFamily="34" charset="0"/>
              </a:rPr>
              <a:t>Postvention Response for Site Owners </a:t>
            </a: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and Leadership</a:t>
            </a:r>
          </a:p>
          <a:p>
            <a:pPr marL="0" indent="0">
              <a:spcBef>
                <a:spcPts val="1200"/>
              </a:spcBef>
              <a:buClr>
                <a:srgbClr val="345267"/>
              </a:buClr>
              <a:buSzPct val="119000"/>
              <a:buNone/>
            </a:pPr>
            <a:endParaRPr lang="en-AU" sz="2400" dirty="0">
              <a:solidFill>
                <a:srgbClr val="58595B"/>
              </a:solidFill>
              <a:latin typeface="Arial" panose="020B0604020202020204" pitchFamily="34" charset="0"/>
              <a:cs typeface="Arial" panose="020B0604020202020204" pitchFamily="34" charset="0"/>
            </a:endParaRP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Guide leadership from immediate response </a:t>
            </a:r>
          </a:p>
          <a:p>
            <a:pPr marL="0" indent="0">
              <a:spcBef>
                <a:spcPts val="1200"/>
              </a:spcBef>
              <a:buClr>
                <a:srgbClr val="345267"/>
              </a:buClr>
              <a:buSzPct val="119000"/>
              <a:buNone/>
            </a:pPr>
            <a:r>
              <a:rPr lang="en-AU" sz="2400" dirty="0">
                <a:solidFill>
                  <a:srgbClr val="58595B"/>
                </a:solidFill>
                <a:latin typeface="Arial" panose="020B0604020202020204" pitchFamily="34" charset="0"/>
                <a:cs typeface="Arial" panose="020B0604020202020204" pitchFamily="34" charset="0"/>
              </a:rPr>
              <a:t>through different postvention activities</a:t>
            </a:r>
          </a:p>
          <a:p>
            <a:pPr marL="0" indent="0">
              <a:spcBef>
                <a:spcPts val="1200"/>
              </a:spcBef>
              <a:buClr>
                <a:srgbClr val="345267"/>
              </a:buClr>
              <a:buSzPct val="119000"/>
              <a:buNone/>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8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237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605AF4-6FDD-0448-ACCD-332C3641CAC3}"/>
              </a:ext>
            </a:extLst>
          </p:cNvPr>
          <p:cNvPicPr>
            <a:picLocks noChangeAspect="1"/>
          </p:cNvPicPr>
          <p:nvPr/>
        </p:nvPicPr>
        <p:blipFill>
          <a:blip r:embed="rId4">
            <a:alphaModFix amt="85000"/>
          </a:blip>
          <a:stretch>
            <a:fillRect/>
          </a:stretch>
        </p:blipFill>
        <p:spPr>
          <a:xfrm>
            <a:off x="9255216" y="-205841"/>
            <a:ext cx="2492208" cy="2492208"/>
          </a:xfrm>
          <a:prstGeom prst="rect">
            <a:avLst/>
          </a:prstGeom>
        </p:spPr>
      </p:pic>
      <p:pic>
        <p:nvPicPr>
          <p:cNvPr id="8" name="Picture 7" descr="Icon&#10;&#10;Description automatically generated">
            <a:extLst>
              <a:ext uri="{FF2B5EF4-FFF2-40B4-BE49-F238E27FC236}">
                <a16:creationId xmlns:a16="http://schemas.microsoft.com/office/drawing/2014/main" id="{DBBCFDB6-E39E-4C41-9711-C6131CB1A4F1}"/>
              </a:ext>
            </a:extLst>
          </p:cNvPr>
          <p:cNvPicPr>
            <a:picLocks noChangeAspect="1"/>
          </p:cNvPicPr>
          <p:nvPr/>
        </p:nvPicPr>
        <p:blipFill>
          <a:blip r:embed="rId5"/>
          <a:stretch>
            <a:fillRect/>
          </a:stretch>
        </p:blipFill>
        <p:spPr>
          <a:xfrm rot="8954044">
            <a:off x="200940" y="1742259"/>
            <a:ext cx="2746937" cy="4211225"/>
          </a:xfrm>
          <a:prstGeom prst="rect">
            <a:avLst/>
          </a:prstGeom>
        </p:spPr>
      </p:pic>
      <p:pic>
        <p:nvPicPr>
          <p:cNvPr id="9" name="Picture 8" descr="Icon&#10;&#10;Description automatically generated">
            <a:extLst>
              <a:ext uri="{FF2B5EF4-FFF2-40B4-BE49-F238E27FC236}">
                <a16:creationId xmlns:a16="http://schemas.microsoft.com/office/drawing/2014/main" id="{F522D3D5-7E8F-4192-A68F-63AA0FB80FF6}"/>
              </a:ext>
            </a:extLst>
          </p:cNvPr>
          <p:cNvPicPr>
            <a:picLocks noChangeAspect="1"/>
          </p:cNvPicPr>
          <p:nvPr/>
        </p:nvPicPr>
        <p:blipFill>
          <a:blip r:embed="rId5"/>
          <a:stretch>
            <a:fillRect/>
          </a:stretch>
        </p:blipFill>
        <p:spPr>
          <a:xfrm rot="19906072">
            <a:off x="9168407" y="1804432"/>
            <a:ext cx="2665827" cy="4086879"/>
          </a:xfrm>
          <a:prstGeom prst="rect">
            <a:avLst/>
          </a:prstGeom>
        </p:spPr>
      </p:pic>
      <p:sp>
        <p:nvSpPr>
          <p:cNvPr id="10" name="Title 1">
            <a:extLst>
              <a:ext uri="{FF2B5EF4-FFF2-40B4-BE49-F238E27FC236}">
                <a16:creationId xmlns:a16="http://schemas.microsoft.com/office/drawing/2014/main" id="{A251F344-7C8E-46F2-80B8-7F75B814B5FC}"/>
              </a:ext>
            </a:extLst>
          </p:cNvPr>
          <p:cNvSpPr>
            <a:spLocks noGrp="1"/>
          </p:cNvSpPr>
          <p:nvPr>
            <p:ph type="title"/>
          </p:nvPr>
        </p:nvSpPr>
        <p:spPr>
          <a:xfrm>
            <a:off x="1197428" y="2286367"/>
            <a:ext cx="9797143" cy="3046752"/>
          </a:xfrm>
        </p:spPr>
        <p:txBody>
          <a:bodyPr>
            <a:noAutofit/>
          </a:bodyPr>
          <a:lstStyle/>
          <a:p>
            <a:pPr marL="0" indent="0" algn="ctr">
              <a:buNone/>
            </a:pPr>
            <a:r>
              <a:rPr lang="en-US" b="1" dirty="0">
                <a:solidFill>
                  <a:schemeClr val="bg1"/>
                </a:solidFill>
                <a:latin typeface="Arial" panose="020B0604020202020204" pitchFamily="34" charset="0"/>
                <a:cs typeface="Arial" panose="020B0604020202020204" pitchFamily="34" charset="0"/>
              </a:rPr>
              <a:t>Before we finish up</a:t>
            </a:r>
          </a:p>
        </p:txBody>
      </p:sp>
    </p:spTree>
    <p:extLst>
      <p:ext uri="{BB962C8B-B14F-4D97-AF65-F5344CB8AC3E}">
        <p14:creationId xmlns:p14="http://schemas.microsoft.com/office/powerpoint/2010/main" val="1356841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837956" y="316463"/>
            <a:ext cx="8408512" cy="1140197"/>
          </a:xfrm>
        </p:spPr>
        <p:txBody>
          <a:bodyPr>
            <a:normAutofit/>
          </a:bodyPr>
          <a:lstStyle/>
          <a:p>
            <a:r>
              <a:rPr lang="en-US" sz="3600" b="1" dirty="0">
                <a:solidFill>
                  <a:schemeClr val="tx1">
                    <a:lumMod val="65000"/>
                    <a:lumOff val="35000"/>
                  </a:schemeClr>
                </a:solidFill>
                <a:latin typeface="Arial" panose="020B0604020202020204" pitchFamily="34" charset="0"/>
                <a:cs typeface="Arial" panose="020B0604020202020204" pitchFamily="34" charset="0"/>
              </a:rPr>
              <a:t>Your Self-Care</a:t>
            </a:r>
            <a:endParaRPr lang="en-US" sz="3600"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9254943" y="-202564"/>
            <a:ext cx="2492208" cy="2492208"/>
          </a:xfrm>
          <a:prstGeom prst="rect">
            <a:avLst/>
          </a:prstGeom>
        </p:spPr>
      </p:pic>
      <p:sp>
        <p:nvSpPr>
          <p:cNvPr id="9" name="Content Placeholder 2">
            <a:extLst>
              <a:ext uri="{FF2B5EF4-FFF2-40B4-BE49-F238E27FC236}">
                <a16:creationId xmlns:a16="http://schemas.microsoft.com/office/drawing/2014/main" id="{A2A5A2F0-5C18-43F1-9D97-A2A8A4DFF089}"/>
              </a:ext>
            </a:extLst>
          </p:cNvPr>
          <p:cNvSpPr txBox="1">
            <a:spLocks/>
          </p:cNvSpPr>
          <p:nvPr/>
        </p:nvSpPr>
        <p:spPr>
          <a:xfrm>
            <a:off x="1945532" y="1456660"/>
            <a:ext cx="9473835" cy="525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Content Placeholder 4">
            <a:extLst>
              <a:ext uri="{FF2B5EF4-FFF2-40B4-BE49-F238E27FC236}">
                <a16:creationId xmlns:a16="http://schemas.microsoft.com/office/drawing/2014/main" id="{D4ECB407-0D8B-4BC2-BAE4-69EFD2BA851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102487" y="2332037"/>
            <a:ext cx="6397120" cy="4525963"/>
          </a:xfrm>
          <a:prstGeom prst="rect">
            <a:avLst/>
          </a:prstGeom>
        </p:spPr>
      </p:pic>
      <p:sp>
        <p:nvSpPr>
          <p:cNvPr id="10" name="TextBox 9">
            <a:extLst>
              <a:ext uri="{FF2B5EF4-FFF2-40B4-BE49-F238E27FC236}">
                <a16:creationId xmlns:a16="http://schemas.microsoft.com/office/drawing/2014/main" id="{C080E639-E0F1-4E17-9071-3256A01C7AAB}"/>
              </a:ext>
            </a:extLst>
          </p:cNvPr>
          <p:cNvSpPr txBox="1"/>
          <p:nvPr/>
        </p:nvSpPr>
        <p:spPr>
          <a:xfrm>
            <a:off x="3498563" y="2162340"/>
            <a:ext cx="6960924" cy="646331"/>
          </a:xfrm>
          <a:prstGeom prst="rect">
            <a:avLst/>
          </a:prstGeom>
          <a:noFill/>
        </p:spPr>
        <p:txBody>
          <a:bodyPr wrap="square">
            <a:spAutoFit/>
          </a:bodyPr>
          <a:lstStyle/>
          <a:p>
            <a:r>
              <a:rPr lang="en-AU" sz="1800" b="1" dirty="0">
                <a:solidFill>
                  <a:srgbClr val="58595B"/>
                </a:solidFill>
                <a:latin typeface="Arial" panose="020B0604020202020204" pitchFamily="34" charset="0"/>
                <a:cs typeface="Arial" panose="020B0604020202020204" pitchFamily="34" charset="0"/>
              </a:rPr>
              <a:t>What do you do to continually nourish yourself?</a:t>
            </a:r>
          </a:p>
          <a:p>
            <a:endParaRPr lang="en-AU" sz="1800" b="1" dirty="0">
              <a:solidFill>
                <a:srgbClr val="585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490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605AF4-6FDD-0448-ACCD-332C3641CAC3}"/>
              </a:ext>
            </a:extLst>
          </p:cNvPr>
          <p:cNvPicPr>
            <a:picLocks noChangeAspect="1"/>
          </p:cNvPicPr>
          <p:nvPr/>
        </p:nvPicPr>
        <p:blipFill>
          <a:blip r:embed="rId4">
            <a:alphaModFix amt="85000"/>
          </a:blip>
          <a:stretch>
            <a:fillRect/>
          </a:stretch>
        </p:blipFill>
        <p:spPr>
          <a:xfrm>
            <a:off x="9255216" y="-205841"/>
            <a:ext cx="2492208" cy="2492208"/>
          </a:xfrm>
          <a:prstGeom prst="rect">
            <a:avLst/>
          </a:prstGeom>
        </p:spPr>
      </p:pic>
      <p:pic>
        <p:nvPicPr>
          <p:cNvPr id="8" name="Picture 7" descr="Icon&#10;&#10;Description automatically generated">
            <a:extLst>
              <a:ext uri="{FF2B5EF4-FFF2-40B4-BE49-F238E27FC236}">
                <a16:creationId xmlns:a16="http://schemas.microsoft.com/office/drawing/2014/main" id="{DBBCFDB6-E39E-4C41-9711-C6131CB1A4F1}"/>
              </a:ext>
            </a:extLst>
          </p:cNvPr>
          <p:cNvPicPr>
            <a:picLocks noChangeAspect="1"/>
          </p:cNvPicPr>
          <p:nvPr/>
        </p:nvPicPr>
        <p:blipFill>
          <a:blip r:embed="rId5"/>
          <a:stretch>
            <a:fillRect/>
          </a:stretch>
        </p:blipFill>
        <p:spPr>
          <a:xfrm rot="8954044">
            <a:off x="200940" y="1742259"/>
            <a:ext cx="2746937" cy="4211225"/>
          </a:xfrm>
          <a:prstGeom prst="rect">
            <a:avLst/>
          </a:prstGeom>
        </p:spPr>
      </p:pic>
      <p:pic>
        <p:nvPicPr>
          <p:cNvPr id="9" name="Picture 8" descr="Icon&#10;&#10;Description automatically generated">
            <a:extLst>
              <a:ext uri="{FF2B5EF4-FFF2-40B4-BE49-F238E27FC236}">
                <a16:creationId xmlns:a16="http://schemas.microsoft.com/office/drawing/2014/main" id="{F522D3D5-7E8F-4192-A68F-63AA0FB80FF6}"/>
              </a:ext>
            </a:extLst>
          </p:cNvPr>
          <p:cNvPicPr>
            <a:picLocks noChangeAspect="1"/>
          </p:cNvPicPr>
          <p:nvPr/>
        </p:nvPicPr>
        <p:blipFill>
          <a:blip r:embed="rId5"/>
          <a:stretch>
            <a:fillRect/>
          </a:stretch>
        </p:blipFill>
        <p:spPr>
          <a:xfrm rot="19906072">
            <a:off x="9168407" y="1804432"/>
            <a:ext cx="2665827" cy="4086879"/>
          </a:xfrm>
          <a:prstGeom prst="rect">
            <a:avLst/>
          </a:prstGeom>
        </p:spPr>
      </p:pic>
      <p:sp>
        <p:nvSpPr>
          <p:cNvPr id="10" name="Title 1">
            <a:extLst>
              <a:ext uri="{FF2B5EF4-FFF2-40B4-BE49-F238E27FC236}">
                <a16:creationId xmlns:a16="http://schemas.microsoft.com/office/drawing/2014/main" id="{A251F344-7C8E-46F2-80B8-7F75B814B5FC}"/>
              </a:ext>
            </a:extLst>
          </p:cNvPr>
          <p:cNvSpPr>
            <a:spLocks noGrp="1"/>
          </p:cNvSpPr>
          <p:nvPr>
            <p:ph type="title"/>
          </p:nvPr>
        </p:nvSpPr>
        <p:spPr>
          <a:xfrm>
            <a:off x="1197428" y="2286367"/>
            <a:ext cx="9797143" cy="3046752"/>
          </a:xfrm>
        </p:spPr>
        <p:txBody>
          <a:bodyPr>
            <a:noAutofit/>
          </a:bodyPr>
          <a:lstStyle/>
          <a:p>
            <a:pPr marL="0" indent="0" algn="ctr">
              <a:buNone/>
            </a:pPr>
            <a:r>
              <a:rPr lang="en-US" b="1" dirty="0">
                <a:solidFill>
                  <a:schemeClr val="bg1"/>
                </a:solidFill>
                <a:latin typeface="Arial" panose="020B0604020202020204" pitchFamily="34" charset="0"/>
                <a:cs typeface="Arial" panose="020B0604020202020204" pitchFamily="34" charset="0"/>
              </a:rPr>
              <a:t>Questions?</a:t>
            </a:r>
            <a:br>
              <a:rPr lang="en-US" b="1" dirty="0">
                <a:solidFill>
                  <a:schemeClr val="bg1"/>
                </a:solidFill>
                <a:latin typeface="Arial" panose="020B0604020202020204" pitchFamily="34" charset="0"/>
                <a:cs typeface="Arial" panose="020B0604020202020204" pitchFamily="34" charset="0"/>
              </a:rPr>
            </a:b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03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605AF4-6FDD-0448-ACCD-332C3641CAC3}"/>
              </a:ext>
            </a:extLst>
          </p:cNvPr>
          <p:cNvPicPr>
            <a:picLocks noChangeAspect="1"/>
          </p:cNvPicPr>
          <p:nvPr/>
        </p:nvPicPr>
        <p:blipFill>
          <a:blip r:embed="rId4">
            <a:alphaModFix amt="85000"/>
          </a:blip>
          <a:stretch>
            <a:fillRect/>
          </a:stretch>
        </p:blipFill>
        <p:spPr>
          <a:xfrm>
            <a:off x="9255216" y="-205841"/>
            <a:ext cx="2492208" cy="2492208"/>
          </a:xfrm>
          <a:prstGeom prst="rect">
            <a:avLst/>
          </a:prstGeom>
        </p:spPr>
      </p:pic>
      <p:pic>
        <p:nvPicPr>
          <p:cNvPr id="8" name="Picture 7" descr="Icon&#10;&#10;Description automatically generated">
            <a:extLst>
              <a:ext uri="{FF2B5EF4-FFF2-40B4-BE49-F238E27FC236}">
                <a16:creationId xmlns:a16="http://schemas.microsoft.com/office/drawing/2014/main" id="{DBBCFDB6-E39E-4C41-9711-C6131CB1A4F1}"/>
              </a:ext>
            </a:extLst>
          </p:cNvPr>
          <p:cNvPicPr>
            <a:picLocks noChangeAspect="1"/>
          </p:cNvPicPr>
          <p:nvPr/>
        </p:nvPicPr>
        <p:blipFill>
          <a:blip r:embed="rId5"/>
          <a:stretch>
            <a:fillRect/>
          </a:stretch>
        </p:blipFill>
        <p:spPr>
          <a:xfrm rot="8954044">
            <a:off x="200940" y="1742259"/>
            <a:ext cx="2746937" cy="4211225"/>
          </a:xfrm>
          <a:prstGeom prst="rect">
            <a:avLst/>
          </a:prstGeom>
        </p:spPr>
      </p:pic>
      <p:pic>
        <p:nvPicPr>
          <p:cNvPr id="9" name="Picture 8" descr="Icon&#10;&#10;Description automatically generated">
            <a:extLst>
              <a:ext uri="{FF2B5EF4-FFF2-40B4-BE49-F238E27FC236}">
                <a16:creationId xmlns:a16="http://schemas.microsoft.com/office/drawing/2014/main" id="{F522D3D5-7E8F-4192-A68F-63AA0FB80FF6}"/>
              </a:ext>
            </a:extLst>
          </p:cNvPr>
          <p:cNvPicPr>
            <a:picLocks noChangeAspect="1"/>
          </p:cNvPicPr>
          <p:nvPr/>
        </p:nvPicPr>
        <p:blipFill>
          <a:blip r:embed="rId5"/>
          <a:stretch>
            <a:fillRect/>
          </a:stretch>
        </p:blipFill>
        <p:spPr>
          <a:xfrm rot="19906072">
            <a:off x="9168407" y="1804432"/>
            <a:ext cx="2665827" cy="4086879"/>
          </a:xfrm>
          <a:prstGeom prst="rect">
            <a:avLst/>
          </a:prstGeom>
        </p:spPr>
      </p:pic>
      <p:sp>
        <p:nvSpPr>
          <p:cNvPr id="10" name="Title 1">
            <a:extLst>
              <a:ext uri="{FF2B5EF4-FFF2-40B4-BE49-F238E27FC236}">
                <a16:creationId xmlns:a16="http://schemas.microsoft.com/office/drawing/2014/main" id="{A251F344-7C8E-46F2-80B8-7F75B814B5FC}"/>
              </a:ext>
            </a:extLst>
          </p:cNvPr>
          <p:cNvSpPr>
            <a:spLocks noGrp="1"/>
          </p:cNvSpPr>
          <p:nvPr>
            <p:ph type="title"/>
          </p:nvPr>
        </p:nvSpPr>
        <p:spPr>
          <a:xfrm>
            <a:off x="1197428" y="2286367"/>
            <a:ext cx="9797143" cy="3046752"/>
          </a:xfrm>
        </p:spPr>
        <p:txBody>
          <a:bodyPr>
            <a:noAutofit/>
          </a:bodyPr>
          <a:lstStyle/>
          <a:p>
            <a:pPr marL="0" indent="0" algn="ctr">
              <a:buNone/>
            </a:pPr>
            <a:r>
              <a:rPr lang="en-US" sz="3200" b="1" dirty="0">
                <a:solidFill>
                  <a:schemeClr val="bg1"/>
                </a:solidFill>
                <a:latin typeface="Arial" panose="020B0604020202020204" pitchFamily="34" charset="0"/>
                <a:cs typeface="Arial" panose="020B0604020202020204" pitchFamily="34" charset="0"/>
              </a:rPr>
              <a:t>StandBy recognises and pays respect to those with a lived experience of suicide and we honour their wisdom, bravery and insight.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We also acknowledge and remember the lives that have ended due to suicide and encourage everyone to care for themselves and others. </a:t>
            </a:r>
          </a:p>
        </p:txBody>
      </p:sp>
    </p:spTree>
    <p:extLst>
      <p:ext uri="{BB962C8B-B14F-4D97-AF65-F5344CB8AC3E}">
        <p14:creationId xmlns:p14="http://schemas.microsoft.com/office/powerpoint/2010/main" val="214537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605AF4-6FDD-0448-ACCD-332C3641CAC3}"/>
              </a:ext>
            </a:extLst>
          </p:cNvPr>
          <p:cNvPicPr>
            <a:picLocks noChangeAspect="1"/>
          </p:cNvPicPr>
          <p:nvPr/>
        </p:nvPicPr>
        <p:blipFill>
          <a:blip r:embed="rId4"/>
          <a:stretch>
            <a:fillRect/>
          </a:stretch>
        </p:blipFill>
        <p:spPr>
          <a:xfrm>
            <a:off x="9255216" y="-205841"/>
            <a:ext cx="2492208" cy="2492208"/>
          </a:xfrm>
          <a:prstGeom prst="rect">
            <a:avLst/>
          </a:prstGeom>
        </p:spPr>
      </p:pic>
      <p:pic>
        <p:nvPicPr>
          <p:cNvPr id="8" name="Picture 7" descr="Icon&#10;&#10;Description automatically generated">
            <a:extLst>
              <a:ext uri="{FF2B5EF4-FFF2-40B4-BE49-F238E27FC236}">
                <a16:creationId xmlns:a16="http://schemas.microsoft.com/office/drawing/2014/main" id="{DBBCFDB6-E39E-4C41-9711-C6131CB1A4F1}"/>
              </a:ext>
            </a:extLst>
          </p:cNvPr>
          <p:cNvPicPr>
            <a:picLocks noChangeAspect="1"/>
          </p:cNvPicPr>
          <p:nvPr/>
        </p:nvPicPr>
        <p:blipFill>
          <a:blip r:embed="rId5"/>
          <a:stretch>
            <a:fillRect/>
          </a:stretch>
        </p:blipFill>
        <p:spPr>
          <a:xfrm rot="8954044">
            <a:off x="200940" y="1742259"/>
            <a:ext cx="2746937" cy="4211225"/>
          </a:xfrm>
          <a:prstGeom prst="rect">
            <a:avLst/>
          </a:prstGeom>
        </p:spPr>
      </p:pic>
      <p:pic>
        <p:nvPicPr>
          <p:cNvPr id="9" name="Picture 8" descr="Icon&#10;&#10;Description automatically generated">
            <a:extLst>
              <a:ext uri="{FF2B5EF4-FFF2-40B4-BE49-F238E27FC236}">
                <a16:creationId xmlns:a16="http://schemas.microsoft.com/office/drawing/2014/main" id="{F522D3D5-7E8F-4192-A68F-63AA0FB80FF6}"/>
              </a:ext>
            </a:extLst>
          </p:cNvPr>
          <p:cNvPicPr>
            <a:picLocks noChangeAspect="1"/>
          </p:cNvPicPr>
          <p:nvPr/>
        </p:nvPicPr>
        <p:blipFill>
          <a:blip r:embed="rId5"/>
          <a:stretch>
            <a:fillRect/>
          </a:stretch>
        </p:blipFill>
        <p:spPr>
          <a:xfrm rot="19906072">
            <a:off x="9168407" y="1804432"/>
            <a:ext cx="2665827" cy="4086879"/>
          </a:xfrm>
          <a:prstGeom prst="rect">
            <a:avLst/>
          </a:prstGeom>
        </p:spPr>
      </p:pic>
      <p:sp>
        <p:nvSpPr>
          <p:cNvPr id="10" name="Title 1">
            <a:extLst>
              <a:ext uri="{FF2B5EF4-FFF2-40B4-BE49-F238E27FC236}">
                <a16:creationId xmlns:a16="http://schemas.microsoft.com/office/drawing/2014/main" id="{A251F344-7C8E-46F2-80B8-7F75B814B5FC}"/>
              </a:ext>
            </a:extLst>
          </p:cNvPr>
          <p:cNvSpPr>
            <a:spLocks noGrp="1"/>
          </p:cNvSpPr>
          <p:nvPr>
            <p:ph type="title"/>
          </p:nvPr>
        </p:nvSpPr>
        <p:spPr>
          <a:xfrm>
            <a:off x="1197428" y="2286367"/>
            <a:ext cx="9797143" cy="3046752"/>
          </a:xfrm>
        </p:spPr>
        <p:txBody>
          <a:bodyPr>
            <a:noAutofit/>
          </a:bodyPr>
          <a:lstStyle/>
          <a:p>
            <a:pPr marL="0" indent="0" algn="ctr">
              <a:buNone/>
            </a:pPr>
            <a:r>
              <a:rPr lang="en-US" b="1" dirty="0">
                <a:solidFill>
                  <a:schemeClr val="bg1"/>
                </a:solidFill>
                <a:latin typeface="Arial" panose="020B0604020202020204" pitchFamily="34" charset="0"/>
                <a:cs typeface="Arial" panose="020B0604020202020204" pitchFamily="34" charset="0"/>
              </a:rPr>
              <a:t>Governance and Structure </a:t>
            </a:r>
          </a:p>
        </p:txBody>
      </p:sp>
    </p:spTree>
    <p:extLst>
      <p:ext uri="{BB962C8B-B14F-4D97-AF65-F5344CB8AC3E}">
        <p14:creationId xmlns:p14="http://schemas.microsoft.com/office/powerpoint/2010/main" val="387187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674751" y="335471"/>
            <a:ext cx="8842498" cy="1325563"/>
          </a:xfrm>
        </p:spPr>
        <p:txBody>
          <a:bodyPr>
            <a:normAutofit/>
          </a:bodyPr>
          <a:lstStyle/>
          <a:p>
            <a:r>
              <a:rPr lang="en-AU" sz="2400" b="1" dirty="0">
                <a:solidFill>
                  <a:schemeClr val="tx1">
                    <a:lumMod val="65000"/>
                    <a:lumOff val="35000"/>
                  </a:schemeClr>
                </a:solidFill>
                <a:latin typeface="Arial" panose="020B0604020202020204" pitchFamily="34" charset="0"/>
                <a:cs typeface="Arial" panose="020B0604020202020204" pitchFamily="34" charset="0"/>
              </a:rPr>
              <a:t>Standby Governance &amp; Partner Organisations</a:t>
            </a:r>
            <a:endParaRPr lang="en-US" sz="2400"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8888216" y="-202564"/>
            <a:ext cx="2492208" cy="2492208"/>
          </a:xfrm>
          <a:prstGeom prst="rect">
            <a:avLst/>
          </a:prstGeom>
        </p:spPr>
      </p:pic>
      <p:pic>
        <p:nvPicPr>
          <p:cNvPr id="5" name="Picture 4">
            <a:extLst>
              <a:ext uri="{FF2B5EF4-FFF2-40B4-BE49-F238E27FC236}">
                <a16:creationId xmlns:a16="http://schemas.microsoft.com/office/drawing/2014/main" id="{307FF5DD-AD67-4836-87C2-13801BC0FB32}"/>
              </a:ext>
            </a:extLst>
          </p:cNvPr>
          <p:cNvPicPr>
            <a:picLocks noChangeAspect="1"/>
          </p:cNvPicPr>
          <p:nvPr/>
        </p:nvPicPr>
        <p:blipFill rotWithShape="1">
          <a:blip r:embed="rId5"/>
          <a:srcRect b="2871"/>
          <a:stretch/>
        </p:blipFill>
        <p:spPr>
          <a:xfrm>
            <a:off x="7718646" y="2199069"/>
            <a:ext cx="3795748" cy="4366654"/>
          </a:xfrm>
          <a:prstGeom prst="rect">
            <a:avLst/>
          </a:prstGeom>
        </p:spPr>
      </p:pic>
      <p:sp>
        <p:nvSpPr>
          <p:cNvPr id="7" name="Rectangle 6">
            <a:extLst>
              <a:ext uri="{FF2B5EF4-FFF2-40B4-BE49-F238E27FC236}">
                <a16:creationId xmlns:a16="http://schemas.microsoft.com/office/drawing/2014/main" id="{4B36BCF4-FFD1-4334-B235-A125C65DFF38}"/>
              </a:ext>
            </a:extLst>
          </p:cNvPr>
          <p:cNvSpPr/>
          <p:nvPr/>
        </p:nvSpPr>
        <p:spPr>
          <a:xfrm>
            <a:off x="11380424" y="-202564"/>
            <a:ext cx="616945" cy="1612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ontent Placeholder 2">
            <a:extLst>
              <a:ext uri="{FF2B5EF4-FFF2-40B4-BE49-F238E27FC236}">
                <a16:creationId xmlns:a16="http://schemas.microsoft.com/office/drawing/2014/main" id="{FEC3F213-6987-45ED-A821-E561DD4CB616}"/>
              </a:ext>
            </a:extLst>
          </p:cNvPr>
          <p:cNvSpPr txBox="1">
            <a:spLocks/>
          </p:cNvSpPr>
          <p:nvPr/>
        </p:nvSpPr>
        <p:spPr>
          <a:xfrm>
            <a:off x="7718646" y="1704975"/>
            <a:ext cx="5206830" cy="988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b="0" i="0" dirty="0">
                <a:solidFill>
                  <a:schemeClr val="tx1">
                    <a:lumMod val="65000"/>
                    <a:lumOff val="35000"/>
                  </a:schemeClr>
                </a:solidFill>
                <a:effectLst/>
                <a:latin typeface="Arial" panose="020B0604020202020204" pitchFamily="34" charset="0"/>
              </a:rPr>
              <a:t>Based on PHN regions</a:t>
            </a:r>
          </a:p>
          <a:p>
            <a:pPr marL="0" indent="0">
              <a:buNone/>
            </a:pPr>
            <a:r>
              <a:rPr lang="en-AU" sz="2200" dirty="0">
                <a:solidFill>
                  <a:schemeClr val="tx1">
                    <a:lumMod val="65000"/>
                    <a:lumOff val="35000"/>
                  </a:schemeClr>
                </a:solidFill>
                <a:latin typeface="Arial" panose="020B0604020202020204" pitchFamily="34" charset="0"/>
                <a:cs typeface="Arial" panose="020B0604020202020204" pitchFamily="34" charset="0"/>
              </a:rPr>
              <a:t> </a:t>
            </a: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93FD073-FC6E-42F7-AAA1-FFC41F30620C}"/>
              </a:ext>
            </a:extLst>
          </p:cNvPr>
          <p:cNvSpPr txBox="1">
            <a:spLocks/>
          </p:cNvSpPr>
          <p:nvPr/>
        </p:nvSpPr>
        <p:spPr>
          <a:xfrm>
            <a:off x="1651998" y="1408648"/>
            <a:ext cx="5003907" cy="223723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200" b="1" dirty="0">
                <a:solidFill>
                  <a:schemeClr val="tx1">
                    <a:lumMod val="65000"/>
                    <a:lumOff val="35000"/>
                  </a:schemeClr>
                </a:solidFill>
                <a:latin typeface="Arial" panose="020B0604020202020204" pitchFamily="34" charset="0"/>
                <a:cs typeface="Arial" panose="020B0604020202020204" pitchFamily="34" charset="0"/>
              </a:rPr>
              <a:t>Standby National Structure</a:t>
            </a:r>
          </a:p>
          <a:p>
            <a:pPr>
              <a:buFont typeface="Wingdings" panose="05000000000000000000" pitchFamily="2" charset="2"/>
              <a:buChar char="§"/>
            </a:pPr>
            <a:r>
              <a:rPr lang="en-US" sz="2000" b="0" i="0" dirty="0">
                <a:solidFill>
                  <a:schemeClr val="tx1">
                    <a:lumMod val="65000"/>
                    <a:lumOff val="35000"/>
                  </a:schemeClr>
                </a:solidFill>
                <a:effectLst/>
                <a:latin typeface="Arial" panose="020B0604020202020204" pitchFamily="34" charset="0"/>
              </a:rPr>
              <a:t>StandBy is a service brand of Youturn Limited. </a:t>
            </a:r>
          </a:p>
          <a:p>
            <a:pPr>
              <a:buFont typeface="Wingdings" panose="05000000000000000000" pitchFamily="2" charset="2"/>
              <a:buChar char="§"/>
            </a:pPr>
            <a:r>
              <a:rPr lang="en-US" sz="2000" b="0" i="0" dirty="0">
                <a:solidFill>
                  <a:schemeClr val="tx1">
                    <a:lumMod val="65000"/>
                    <a:lumOff val="35000"/>
                  </a:schemeClr>
                </a:solidFill>
                <a:effectLst/>
                <a:latin typeface="Arial" panose="020B0604020202020204" pitchFamily="34" charset="0"/>
              </a:rPr>
              <a:t>Youturn </a:t>
            </a:r>
            <a:r>
              <a:rPr lang="en-US" sz="2000" dirty="0">
                <a:solidFill>
                  <a:schemeClr val="tx1">
                    <a:lumMod val="65000"/>
                    <a:lumOff val="35000"/>
                  </a:schemeClr>
                </a:solidFill>
                <a:latin typeface="Arial" panose="020B0604020202020204" pitchFamily="34" charset="0"/>
              </a:rPr>
              <a:t>is</a:t>
            </a:r>
            <a:r>
              <a:rPr lang="en-US" sz="2000" b="0" i="0" dirty="0">
                <a:solidFill>
                  <a:schemeClr val="tx1">
                    <a:lumMod val="65000"/>
                    <a:lumOff val="35000"/>
                  </a:schemeClr>
                </a:solidFill>
                <a:effectLst/>
                <a:latin typeface="Arial" panose="020B0604020202020204" pitchFamily="34" charset="0"/>
              </a:rPr>
              <a:t> only referenced for legal, financial, and ethical responsibility, for example</a:t>
            </a:r>
          </a:p>
          <a:p>
            <a:pPr marL="0" indent="0">
              <a:buNone/>
            </a:pPr>
            <a:endParaRPr lang="en-US" sz="2000" dirty="0">
              <a:solidFill>
                <a:schemeClr val="tx1">
                  <a:lumMod val="65000"/>
                  <a:lumOff val="35000"/>
                </a:schemeClr>
              </a:solidFill>
              <a:latin typeface="Arial" panose="020B0604020202020204" pitchFamily="34" charset="0"/>
            </a:endParaRPr>
          </a:p>
          <a:p>
            <a:pPr marL="0" indent="0">
              <a:buNone/>
            </a:pPr>
            <a:r>
              <a:rPr lang="en-US" sz="2000" b="0" i="1" dirty="0">
                <a:solidFill>
                  <a:schemeClr val="tx1">
                    <a:lumMod val="65000"/>
                    <a:lumOff val="35000"/>
                  </a:schemeClr>
                </a:solidFill>
                <a:effectLst/>
                <a:latin typeface="Arial" panose="020B0604020202020204" pitchFamily="34" charset="0"/>
              </a:rPr>
              <a:t>‘Youturn Limited, trading as StandBy Support After Suicide’</a:t>
            </a:r>
          </a:p>
          <a:p>
            <a:pPr marL="0" indent="0">
              <a:buNone/>
            </a:pPr>
            <a:r>
              <a:rPr lang="en-AU" sz="2200" dirty="0">
                <a:solidFill>
                  <a:schemeClr val="tx1">
                    <a:lumMod val="65000"/>
                    <a:lumOff val="35000"/>
                  </a:schemeClr>
                </a:solidFill>
                <a:latin typeface="Arial" panose="020B0604020202020204" pitchFamily="34" charset="0"/>
                <a:cs typeface="Arial" panose="020B0604020202020204" pitchFamily="34" charset="0"/>
              </a:rPr>
              <a:t> </a:t>
            </a: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2" descr="Diagram&#10;&#10;Description automatically generated">
            <a:extLst>
              <a:ext uri="{FF2B5EF4-FFF2-40B4-BE49-F238E27FC236}">
                <a16:creationId xmlns:a16="http://schemas.microsoft.com/office/drawing/2014/main" id="{15BB2811-3206-4868-B657-5EC8F2714100}"/>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384154" y="3239394"/>
            <a:ext cx="3618606" cy="361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07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674751" y="335471"/>
            <a:ext cx="8842498" cy="1325563"/>
          </a:xfrm>
        </p:spPr>
        <p:txBody>
          <a:bodyPr>
            <a:normAutofit/>
          </a:bodyPr>
          <a:lstStyle/>
          <a:p>
            <a:r>
              <a:rPr lang="en-AU" sz="2800" b="1" dirty="0">
                <a:solidFill>
                  <a:schemeClr val="tx1">
                    <a:lumMod val="65000"/>
                    <a:lumOff val="35000"/>
                  </a:schemeClr>
                </a:solidFill>
                <a:latin typeface="Arial" panose="020B0604020202020204" pitchFamily="34" charset="0"/>
                <a:cs typeface="Arial" panose="020B0604020202020204" pitchFamily="34" charset="0"/>
              </a:rPr>
              <a:t>Standby Partner Orgs</a:t>
            </a:r>
            <a:endParaRPr lang="en-US" sz="2800"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9254943" y="-202564"/>
            <a:ext cx="2492208" cy="2492208"/>
          </a:xfrm>
          <a:prstGeom prst="rect">
            <a:avLst/>
          </a:prstGeom>
        </p:spPr>
      </p:pic>
      <p:pic>
        <p:nvPicPr>
          <p:cNvPr id="1026" name="Picture 2">
            <a:extLst>
              <a:ext uri="{FF2B5EF4-FFF2-40B4-BE49-F238E27FC236}">
                <a16:creationId xmlns:a16="http://schemas.microsoft.com/office/drawing/2014/main" id="{4E65E4F2-4569-44AC-A816-092AA66F0B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7500"/>
          <a:stretch/>
        </p:blipFill>
        <p:spPr bwMode="auto">
          <a:xfrm>
            <a:off x="2470602" y="1707362"/>
            <a:ext cx="8218662" cy="1369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81226C5-FFAB-4511-A1EE-EBE386BEED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372"/>
          <a:stretch/>
        </p:blipFill>
        <p:spPr bwMode="auto">
          <a:xfrm>
            <a:off x="3520169" y="3320425"/>
            <a:ext cx="6119527" cy="11483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ee the source image">
            <a:extLst>
              <a:ext uri="{FF2B5EF4-FFF2-40B4-BE49-F238E27FC236}">
                <a16:creationId xmlns:a16="http://schemas.microsoft.com/office/drawing/2014/main" id="{30EAD79C-9045-47C5-AAC4-2B6DC82498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309" y="386407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a:extLst>
              <a:ext uri="{FF2B5EF4-FFF2-40B4-BE49-F238E27FC236}">
                <a16:creationId xmlns:a16="http://schemas.microsoft.com/office/drawing/2014/main" id="{837DC26E-A688-4088-8D1B-75E6D4F937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172" y="4411603"/>
            <a:ext cx="290512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385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674751" y="335471"/>
            <a:ext cx="8842498" cy="1325563"/>
          </a:xfrm>
        </p:spPr>
        <p:txBody>
          <a:bodyPr>
            <a:normAutofit/>
          </a:bodyPr>
          <a:lstStyle/>
          <a:p>
            <a:r>
              <a:rPr lang="en-AU" sz="2800" b="1" dirty="0">
                <a:solidFill>
                  <a:schemeClr val="tx1">
                    <a:lumMod val="65000"/>
                    <a:lumOff val="35000"/>
                  </a:schemeClr>
                </a:solidFill>
                <a:latin typeface="Arial" panose="020B0604020202020204" pitchFamily="34" charset="0"/>
                <a:cs typeface="Arial" panose="020B0604020202020204" pitchFamily="34" charset="0"/>
              </a:rPr>
              <a:t>Current StandBy Expansion</a:t>
            </a:r>
            <a:endParaRPr lang="en-US" sz="2800"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9254943" y="-202564"/>
            <a:ext cx="2492208" cy="2492208"/>
          </a:xfrm>
          <a:prstGeom prst="rect">
            <a:avLst/>
          </a:prstGeom>
        </p:spPr>
      </p:pic>
      <p:pic>
        <p:nvPicPr>
          <p:cNvPr id="8" name="Picture 7" descr="Map&#10;&#10;Description automatically generated">
            <a:extLst>
              <a:ext uri="{FF2B5EF4-FFF2-40B4-BE49-F238E27FC236}">
                <a16:creationId xmlns:a16="http://schemas.microsoft.com/office/drawing/2014/main" id="{30828E1B-0B58-44F7-A990-1C43514AF0F2}"/>
              </a:ext>
            </a:extLst>
          </p:cNvPr>
          <p:cNvPicPr>
            <a:picLocks noChangeAspect="1"/>
          </p:cNvPicPr>
          <p:nvPr/>
        </p:nvPicPr>
        <p:blipFill>
          <a:blip r:embed="rId5"/>
          <a:stretch>
            <a:fillRect/>
          </a:stretch>
        </p:blipFill>
        <p:spPr>
          <a:xfrm>
            <a:off x="2631058" y="1416424"/>
            <a:ext cx="6929883" cy="4899428"/>
          </a:xfrm>
          <a:prstGeom prst="rect">
            <a:avLst/>
          </a:prstGeom>
        </p:spPr>
      </p:pic>
    </p:spTree>
    <p:extLst>
      <p:ext uri="{BB962C8B-B14F-4D97-AF65-F5344CB8AC3E}">
        <p14:creationId xmlns:p14="http://schemas.microsoft.com/office/powerpoint/2010/main" val="288882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2477546" y="596889"/>
            <a:ext cx="8842498" cy="1325563"/>
          </a:xfrm>
        </p:spPr>
        <p:txBody>
          <a:bodyPr>
            <a:normAutofit/>
          </a:bodyPr>
          <a:lstStyle/>
          <a:p>
            <a:r>
              <a:rPr lang="en-AU" sz="4000" b="1" dirty="0">
                <a:solidFill>
                  <a:schemeClr val="tx1">
                    <a:lumMod val="65000"/>
                    <a:lumOff val="35000"/>
                  </a:schemeClr>
                </a:solidFill>
                <a:latin typeface="Arial" panose="020B0604020202020204" pitchFamily="34" charset="0"/>
                <a:cs typeface="Arial" panose="020B0604020202020204" pitchFamily="34" charset="0"/>
              </a:rPr>
              <a:t>What is suicide?</a:t>
            </a:r>
            <a:endParaRPr lang="en-US" sz="4000"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4"/>
          <a:stretch>
            <a:fillRect/>
          </a:stretch>
        </p:blipFill>
        <p:spPr>
          <a:xfrm>
            <a:off x="9254943" y="-202564"/>
            <a:ext cx="2492208" cy="2492208"/>
          </a:xfrm>
          <a:prstGeom prst="rect">
            <a:avLst/>
          </a:prstGeom>
        </p:spPr>
      </p:pic>
      <p:sp>
        <p:nvSpPr>
          <p:cNvPr id="7" name="TextBox 6">
            <a:extLst>
              <a:ext uri="{FF2B5EF4-FFF2-40B4-BE49-F238E27FC236}">
                <a16:creationId xmlns:a16="http://schemas.microsoft.com/office/drawing/2014/main" id="{83ADD2AC-3396-4FF4-AD8F-BFA60C5A61C1}"/>
              </a:ext>
            </a:extLst>
          </p:cNvPr>
          <p:cNvSpPr txBox="1"/>
          <p:nvPr/>
        </p:nvSpPr>
        <p:spPr>
          <a:xfrm>
            <a:off x="1877140" y="2344778"/>
            <a:ext cx="9027268" cy="3477875"/>
          </a:xfrm>
          <a:prstGeom prst="rect">
            <a:avLst/>
          </a:prstGeom>
          <a:noFill/>
        </p:spPr>
        <p:txBody>
          <a:bodyPr wrap="square">
            <a:spAutoFit/>
          </a:bodyPr>
          <a:lstStyle/>
          <a:p>
            <a:pPr algn="ctr"/>
            <a:r>
              <a:rPr lang="en-US" sz="28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Suicide is a reaction to overwhelming feelings of loneliness, worthlessness, helplessness, hopelessness and sometimes depression</a:t>
            </a:r>
          </a:p>
          <a:p>
            <a:pPr algn="ctr"/>
            <a:endParaRPr lang="en-US" sz="24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algn="ctr"/>
            <a:endParaRPr lang="en-US" sz="24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algn="ctr"/>
            <a:r>
              <a:rPr lang="en-US" sz="3200"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Suicide occurs when a person’s pain exceeds their resources to cope       </a:t>
            </a:r>
          </a:p>
          <a:p>
            <a:pPr algn="ctr"/>
            <a:r>
              <a:rPr lang="en-US" sz="24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Kerkhof &amp; </a:t>
            </a:r>
            <a:r>
              <a:rPr lang="en-US" sz="2400" dirty="0" err="1">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Diekstra</a:t>
            </a:r>
            <a:r>
              <a:rPr lang="en-US" sz="24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1995</a:t>
            </a:r>
          </a:p>
        </p:txBody>
      </p:sp>
    </p:spTree>
    <p:extLst>
      <p:ext uri="{BB962C8B-B14F-4D97-AF65-F5344CB8AC3E}">
        <p14:creationId xmlns:p14="http://schemas.microsoft.com/office/powerpoint/2010/main" val="76104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922B590-F012-4A7B-B670-67B147BC3B4E}"/>
              </a:ext>
            </a:extLst>
          </p:cNvPr>
          <p:cNvPicPr>
            <a:picLocks noChangeAspect="1"/>
          </p:cNvPicPr>
          <p:nvPr/>
        </p:nvPicPr>
        <p:blipFill>
          <a:blip r:embed="rId4">
            <a:alphaModFix amt="50000"/>
          </a:blip>
          <a:stretch>
            <a:fillRect/>
          </a:stretch>
        </p:blipFill>
        <p:spPr>
          <a:xfrm>
            <a:off x="9860096" y="4324949"/>
            <a:ext cx="2331904" cy="2331904"/>
          </a:xfrm>
          <a:prstGeom prst="rect">
            <a:avLst/>
          </a:prstGeom>
        </p:spPr>
      </p:pic>
      <p:sp>
        <p:nvSpPr>
          <p:cNvPr id="4" name="Title 1">
            <a:extLst>
              <a:ext uri="{FF2B5EF4-FFF2-40B4-BE49-F238E27FC236}">
                <a16:creationId xmlns:a16="http://schemas.microsoft.com/office/drawing/2014/main" id="{959F0ED1-63FA-6D40-813F-FC0B2EFF80BA}"/>
              </a:ext>
            </a:extLst>
          </p:cNvPr>
          <p:cNvSpPr>
            <a:spLocks noGrp="1"/>
          </p:cNvSpPr>
          <p:nvPr>
            <p:ph type="title"/>
          </p:nvPr>
        </p:nvSpPr>
        <p:spPr>
          <a:xfrm>
            <a:off x="1945532" y="316463"/>
            <a:ext cx="8842498" cy="1325563"/>
          </a:xfrm>
        </p:spPr>
        <p:txBody>
          <a:bodyPr>
            <a:normAutofit/>
          </a:bodyPr>
          <a:lstStyle/>
          <a:p>
            <a:r>
              <a:rPr lang="en-AU" b="1" dirty="0">
                <a:solidFill>
                  <a:schemeClr val="tx1">
                    <a:lumMod val="65000"/>
                    <a:lumOff val="35000"/>
                  </a:schemeClr>
                </a:solidFill>
                <a:latin typeface="Arial" panose="020B0604020202020204" pitchFamily="34" charset="0"/>
                <a:cs typeface="Arial" panose="020B0604020202020204" pitchFamily="34" charset="0"/>
              </a:rPr>
              <a:t>What is Postvention</a:t>
            </a:r>
            <a:endParaRPr lang="en-US" dirty="0">
              <a:solidFill>
                <a:srgbClr val="38B6B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DF93B7-1A9C-DF42-BDDF-334E7382FBE7}"/>
              </a:ext>
            </a:extLst>
          </p:cNvPr>
          <p:cNvPicPr>
            <a:picLocks noChangeAspect="1"/>
          </p:cNvPicPr>
          <p:nvPr/>
        </p:nvPicPr>
        <p:blipFill>
          <a:blip r:embed="rId5"/>
          <a:stretch>
            <a:fillRect/>
          </a:stretch>
        </p:blipFill>
        <p:spPr>
          <a:xfrm>
            <a:off x="9254943" y="-202564"/>
            <a:ext cx="2492208" cy="2492208"/>
          </a:xfrm>
          <a:prstGeom prst="rect">
            <a:avLst/>
          </a:prstGeom>
        </p:spPr>
      </p:pic>
      <p:sp>
        <p:nvSpPr>
          <p:cNvPr id="5" name="TextBox 4">
            <a:extLst>
              <a:ext uri="{FF2B5EF4-FFF2-40B4-BE49-F238E27FC236}">
                <a16:creationId xmlns:a16="http://schemas.microsoft.com/office/drawing/2014/main" id="{BCC7722C-832B-4D73-9AD9-5EFC96BA325A}"/>
              </a:ext>
            </a:extLst>
          </p:cNvPr>
          <p:cNvSpPr txBox="1"/>
          <p:nvPr/>
        </p:nvSpPr>
        <p:spPr>
          <a:xfrm>
            <a:off x="1945532" y="1642026"/>
            <a:ext cx="8006949" cy="4893647"/>
          </a:xfrm>
          <a:prstGeom prst="rect">
            <a:avLst/>
          </a:prstGeom>
          <a:noFill/>
        </p:spPr>
        <p:txBody>
          <a:bodyPr wrap="square">
            <a:spAutoFit/>
          </a:bodyPr>
          <a:lstStyle/>
          <a:p>
            <a:pPr marL="0" indent="0" fontAlgn="base">
              <a:spcBef>
                <a:spcPts val="1200"/>
              </a:spcBef>
              <a:spcAft>
                <a:spcPct val="0"/>
              </a:spcAft>
              <a:buClr>
                <a:srgbClr val="345267"/>
              </a:buClr>
              <a:buFontTx/>
              <a:buNone/>
              <a:defRPr/>
            </a:pPr>
            <a:r>
              <a:rPr lang="en-AU" sz="2200" kern="0" dirty="0">
                <a:solidFill>
                  <a:srgbClr val="58595B"/>
                </a:solidFill>
                <a:latin typeface="Arial" panose="020B0604020202020204" pitchFamily="34" charset="0"/>
                <a:cs typeface="Arial" panose="020B0604020202020204" pitchFamily="34" charset="0"/>
              </a:rPr>
              <a:t>All interventions that attempt to reduce negative consequences that may impact on the bereaved</a:t>
            </a:r>
          </a:p>
          <a:p>
            <a:pPr marL="0" indent="0" fontAlgn="base">
              <a:spcBef>
                <a:spcPts val="1200"/>
              </a:spcBef>
              <a:spcAft>
                <a:spcPct val="0"/>
              </a:spcAft>
              <a:buClr>
                <a:srgbClr val="345267"/>
              </a:buClr>
              <a:buFontTx/>
              <a:buNone/>
              <a:defRPr/>
            </a:pPr>
            <a:endParaRPr lang="en-AU" sz="2200" kern="0" dirty="0">
              <a:solidFill>
                <a:srgbClr val="58595B"/>
              </a:solidFill>
              <a:latin typeface="Arial" panose="020B0604020202020204" pitchFamily="34" charset="0"/>
              <a:cs typeface="Arial" panose="020B0604020202020204" pitchFamily="34" charset="0"/>
            </a:endParaRPr>
          </a:p>
          <a:p>
            <a:pPr marL="0" indent="0" fontAlgn="base">
              <a:spcBef>
                <a:spcPts val="1200"/>
              </a:spcBef>
              <a:spcAft>
                <a:spcPct val="0"/>
              </a:spcAft>
              <a:buClr>
                <a:srgbClr val="345267"/>
              </a:buClr>
              <a:buFontTx/>
              <a:buNone/>
              <a:defRPr/>
            </a:pPr>
            <a:r>
              <a:rPr lang="en-AU" sz="2200" kern="0" dirty="0">
                <a:solidFill>
                  <a:srgbClr val="58595B"/>
                </a:solidFill>
                <a:latin typeface="Arial" panose="020B0604020202020204" pitchFamily="34" charset="0"/>
                <a:cs typeface="Arial" panose="020B0604020202020204" pitchFamily="34" charset="0"/>
              </a:rPr>
              <a:t>What do postvention activities aim to do? </a:t>
            </a:r>
          </a:p>
          <a:p>
            <a:pPr marL="0" indent="0" fontAlgn="base">
              <a:spcBef>
                <a:spcPts val="1200"/>
              </a:spcBef>
              <a:spcAft>
                <a:spcPct val="0"/>
              </a:spcAft>
              <a:buClr>
                <a:srgbClr val="345267"/>
              </a:buClr>
              <a:buFontTx/>
              <a:buNone/>
              <a:defRPr/>
            </a:pPr>
            <a:endParaRPr lang="en-AU" sz="2200" kern="0" dirty="0">
              <a:solidFill>
                <a:srgbClr val="58595B"/>
              </a:solidFill>
              <a:latin typeface="Arial" panose="020B0604020202020204" pitchFamily="34" charset="0"/>
              <a:cs typeface="Arial" panose="020B0604020202020204" pitchFamily="34" charset="0"/>
            </a:endParaRPr>
          </a:p>
          <a:p>
            <a:pPr marL="171450" indent="-171450" fontAlgn="base">
              <a:spcBef>
                <a:spcPts val="1200"/>
              </a:spcBef>
              <a:spcAft>
                <a:spcPct val="0"/>
              </a:spcAft>
              <a:buClr>
                <a:srgbClr val="345267"/>
              </a:buClr>
              <a:buFont typeface="Arial" panose="020B0604020202020204" pitchFamily="34" charset="0"/>
              <a:buChar char="•"/>
              <a:defRPr/>
            </a:pPr>
            <a:r>
              <a:rPr lang="en-AU" sz="2200" kern="0" dirty="0">
                <a:solidFill>
                  <a:srgbClr val="58595B"/>
                </a:solidFill>
                <a:latin typeface="Arial" panose="020B0604020202020204" pitchFamily="34" charset="0"/>
                <a:cs typeface="Arial" panose="020B0604020202020204" pitchFamily="34" charset="0"/>
              </a:rPr>
              <a:t>Ease the trauma and related affects of the suicide loss</a:t>
            </a:r>
          </a:p>
          <a:p>
            <a:pPr marL="171450" indent="-171450" fontAlgn="base">
              <a:spcBef>
                <a:spcPts val="1200"/>
              </a:spcBef>
              <a:spcAft>
                <a:spcPct val="0"/>
              </a:spcAft>
              <a:buClr>
                <a:srgbClr val="345267"/>
              </a:buClr>
              <a:buFont typeface="Arial" panose="020B0604020202020204" pitchFamily="34" charset="0"/>
              <a:buChar char="•"/>
              <a:defRPr/>
            </a:pPr>
            <a:r>
              <a:rPr lang="en-AU" sz="2200" kern="0" dirty="0">
                <a:solidFill>
                  <a:srgbClr val="58595B"/>
                </a:solidFill>
                <a:latin typeface="Arial" panose="020B0604020202020204" pitchFamily="34" charset="0"/>
                <a:cs typeface="Arial" panose="020B0604020202020204" pitchFamily="34" charset="0"/>
              </a:rPr>
              <a:t>Encourage resilience and coping </a:t>
            </a:r>
          </a:p>
          <a:p>
            <a:pPr marL="171450" indent="-171450" fontAlgn="base">
              <a:spcBef>
                <a:spcPts val="1200"/>
              </a:spcBef>
              <a:spcAft>
                <a:spcPct val="0"/>
              </a:spcAft>
              <a:buClr>
                <a:srgbClr val="345267"/>
              </a:buClr>
              <a:buFont typeface="Arial" panose="020B0604020202020204" pitchFamily="34" charset="0"/>
              <a:buChar char="•"/>
              <a:defRPr/>
            </a:pPr>
            <a:r>
              <a:rPr lang="en-AU" sz="2200" kern="0" dirty="0">
                <a:solidFill>
                  <a:srgbClr val="58595B"/>
                </a:solidFill>
                <a:latin typeface="Arial" panose="020B0604020202020204" pitchFamily="34" charset="0"/>
                <a:cs typeface="Arial" panose="020B0604020202020204" pitchFamily="34" charset="0"/>
              </a:rPr>
              <a:t>Minimise the risk of suicide ideation or suicidality </a:t>
            </a:r>
          </a:p>
          <a:p>
            <a:pPr marL="171450" indent="-171450" fontAlgn="base">
              <a:spcBef>
                <a:spcPts val="1200"/>
              </a:spcBef>
              <a:spcAft>
                <a:spcPct val="0"/>
              </a:spcAft>
              <a:buClr>
                <a:srgbClr val="345267"/>
              </a:buClr>
              <a:buFont typeface="Arial" panose="020B0604020202020204" pitchFamily="34" charset="0"/>
              <a:buChar char="•"/>
              <a:defRPr/>
            </a:pPr>
            <a:r>
              <a:rPr lang="en-AU" sz="2200" kern="0" dirty="0">
                <a:solidFill>
                  <a:srgbClr val="58595B"/>
                </a:solidFill>
                <a:latin typeface="Arial" panose="020B0604020202020204" pitchFamily="34" charset="0"/>
                <a:cs typeface="Arial" panose="020B0604020202020204" pitchFamily="34" charset="0"/>
              </a:rPr>
              <a:t>Prevent the onset of adverse grief reactions and complications</a:t>
            </a:r>
          </a:p>
          <a:p>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400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By Powerpoint Suite_Workshop Slides_Final" id="{5D6C9643-84F4-4E5D-8D00-091E410D7DC2}" vid="{3F197A3D-300E-4012-B4C7-907219BAC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ABA778B268014791A6B49BB0878710" ma:contentTypeVersion="14" ma:contentTypeDescription="Create a new document." ma:contentTypeScope="" ma:versionID="b8af2aa281393aeeb4a92d8c12dc4fcc">
  <xsd:schema xmlns:xsd="http://www.w3.org/2001/XMLSchema" xmlns:xs="http://www.w3.org/2001/XMLSchema" xmlns:p="http://schemas.microsoft.com/office/2006/metadata/properties" xmlns:ns2="63825c2b-29cf-4321-820b-a30598c090f0" xmlns:ns3="ffa10d85-040f-4704-9ea3-3e7a08f9792a" targetNamespace="http://schemas.microsoft.com/office/2006/metadata/properties" ma:root="true" ma:fieldsID="3f1271a5c39e1ba51596f35de2ce34f1" ns2:_="" ns3:_="">
    <xsd:import namespace="63825c2b-29cf-4321-820b-a30598c090f0"/>
    <xsd:import namespace="ffa10d85-040f-4704-9ea3-3e7a08f9792a"/>
    <xsd:element name="properties">
      <xsd:complexType>
        <xsd:sequence>
          <xsd:element name="documentManagement">
            <xsd:complexType>
              <xsd:all>
                <xsd:element ref="ns2:Training_x002f_Workshop"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25c2b-29cf-4321-820b-a30598c090f0" elementFormDefault="qualified">
    <xsd:import namespace="http://schemas.microsoft.com/office/2006/documentManagement/types"/>
    <xsd:import namespace="http://schemas.microsoft.com/office/infopath/2007/PartnerControls"/>
    <xsd:element name="Training_x002f_Workshop" ma:index="8" nillable="true" ma:displayName="Type of Doc / Workshop" ma:format="Dropdown" ma:internalName="Training_x002f_Workshop">
      <xsd:simpleType>
        <xsd:restriction base="dms:Choice">
          <xsd:enumeration value="Attendance Certificates"/>
          <xsd:enumeration value="Children's Workshop"/>
          <xsd:enumeration value="First Responder"/>
          <xsd:enumeration value="Generic StandBy"/>
          <xsd:enumeration value="Pathways to Care"/>
          <xsd:enumeration value="Presentations"/>
          <xsd:enumeration value="Resources and Images"/>
          <xsd:enumeration value="Site Specific Workshops"/>
          <xsd:enumeration value="Supporting Children &amp; YP"/>
          <xsd:enumeration value="Talking about suicide"/>
          <xsd:enumeration value="What Do I Say"/>
          <xsd:enumeration value="Workplace Response to Suicide"/>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a10d85-040f-4704-9ea3-3e7a08f9792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ining_x002f_Workshop xmlns="63825c2b-29cf-4321-820b-a30598c090f0" xsi:nil="true"/>
  </documentManagement>
</p:properties>
</file>

<file path=customXml/itemProps1.xml><?xml version="1.0" encoding="utf-8"?>
<ds:datastoreItem xmlns:ds="http://schemas.openxmlformats.org/officeDocument/2006/customXml" ds:itemID="{19BB31CB-6213-4F2E-B148-04058CB52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25c2b-29cf-4321-820b-a30598c090f0"/>
    <ds:schemaRef ds:uri="ffa10d85-040f-4704-9ea3-3e7a08f979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A49259-AA7C-41BF-A737-E349D00355B6}">
  <ds:schemaRefs>
    <ds:schemaRef ds:uri="http://schemas.microsoft.com/sharepoint/v3/contenttype/forms"/>
  </ds:schemaRefs>
</ds:datastoreItem>
</file>

<file path=customXml/itemProps3.xml><?xml version="1.0" encoding="utf-8"?>
<ds:datastoreItem xmlns:ds="http://schemas.openxmlformats.org/officeDocument/2006/customXml" ds:itemID="{208657FE-1613-40D8-B0B9-7EFF032182B2}">
  <ds:schemaRefs>
    <ds:schemaRef ds:uri="http://purl.org/dc/dcmitype/"/>
    <ds:schemaRef ds:uri="http://schemas.microsoft.com/office/2006/documentManagement/types"/>
    <ds:schemaRef ds:uri="5B7E11B2-B1BD-4E8F-A21B-EEDDFC58392F"/>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5b7e11b2-b1bd-4e8f-a21b-eeddfc58392f"/>
    <ds:schemaRef ds:uri="http://purl.org/dc/terms/"/>
    <ds:schemaRef ds:uri="http://purl.org/dc/elements/1.1/"/>
    <ds:schemaRef ds:uri="63825c2b-29cf-4321-820b-a30598c090f0"/>
  </ds:schemaRefs>
</ds:datastoreItem>
</file>

<file path=docProps/app.xml><?xml version="1.0" encoding="utf-8"?>
<Properties xmlns="http://schemas.openxmlformats.org/officeDocument/2006/extended-properties" xmlns:vt="http://schemas.openxmlformats.org/officeDocument/2006/docPropsVTypes">
  <Template/>
  <TotalTime>14670</TotalTime>
  <Words>2742</Words>
  <Application>Microsoft Office PowerPoint</Application>
  <PresentationFormat>Widescreen</PresentationFormat>
  <Paragraphs>292</Paragraphs>
  <Slides>24</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Roboto</vt:lpstr>
      <vt:lpstr>Uni Sans Book</vt:lpstr>
      <vt:lpstr>Uni Sans Light</vt:lpstr>
      <vt:lpstr>Uni Sans Regular</vt:lpstr>
      <vt:lpstr>Wingdings</vt:lpstr>
      <vt:lpstr>Office Theme</vt:lpstr>
      <vt:lpstr>StandBy – Support After Suicide </vt:lpstr>
      <vt:lpstr>PowerPoint Presentation</vt:lpstr>
      <vt:lpstr>StandBy recognises and pays respect to those with a lived experience of suicide and we honour their wisdom, bravery and insight.  We also acknowledge and remember the lives that have ended due to suicide and encourage everyone to care for themselves and others. </vt:lpstr>
      <vt:lpstr>Governance and Structure </vt:lpstr>
      <vt:lpstr>Standby Governance &amp; Partner Organisations</vt:lpstr>
      <vt:lpstr>Standby Partner Orgs</vt:lpstr>
      <vt:lpstr>Current StandBy Expansion</vt:lpstr>
      <vt:lpstr>What is suicide?</vt:lpstr>
      <vt:lpstr>What is Postvention</vt:lpstr>
      <vt:lpstr>Who do we support?</vt:lpstr>
      <vt:lpstr>Who do we support?</vt:lpstr>
      <vt:lpstr>How do we support?</vt:lpstr>
      <vt:lpstr>Suicide deaths in 2020</vt:lpstr>
      <vt:lpstr>Why do we support?</vt:lpstr>
      <vt:lpstr>PowerPoint Presentation</vt:lpstr>
      <vt:lpstr>How do people connect with this service? </vt:lpstr>
      <vt:lpstr>Referrals</vt:lpstr>
      <vt:lpstr>How can you help connect?</vt:lpstr>
      <vt:lpstr>Resources</vt:lpstr>
      <vt:lpstr>Resources</vt:lpstr>
      <vt:lpstr>Resources</vt:lpstr>
      <vt:lpstr>Before we finish up</vt:lpstr>
      <vt:lpstr>Your Self-Care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Reciprocal improvements to data and policy in suicide prevention</dc:title>
  <dc:creator>Stephen Scott</dc:creator>
  <cp:lastModifiedBy>Valda Baker-Wells</cp:lastModifiedBy>
  <cp:revision>209</cp:revision>
  <dcterms:created xsi:type="dcterms:W3CDTF">2021-02-25T23:03:48Z</dcterms:created>
  <dcterms:modified xsi:type="dcterms:W3CDTF">2022-09-09T06:23:09Z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0x01010001ABA778B268014791A6B49BB0878710</vt:lpwstr>
  </property>
</Properties>
</file>