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18"/>
  </p:notesMasterIdLst>
  <p:sldIdLst>
    <p:sldId id="404" r:id="rId5"/>
    <p:sldId id="432" r:id="rId6"/>
    <p:sldId id="430" r:id="rId7"/>
    <p:sldId id="431" r:id="rId8"/>
    <p:sldId id="420" r:id="rId9"/>
    <p:sldId id="422" r:id="rId10"/>
    <p:sldId id="424" r:id="rId11"/>
    <p:sldId id="425" r:id="rId12"/>
    <p:sldId id="426" r:id="rId13"/>
    <p:sldId id="427" r:id="rId14"/>
    <p:sldId id="428" r:id="rId15"/>
    <p:sldId id="423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46A"/>
    <a:srgbClr val="0672B4"/>
    <a:srgbClr val="80B3B3"/>
    <a:srgbClr val="B31D73"/>
    <a:srgbClr val="3C3F42"/>
    <a:srgbClr val="D42228"/>
    <a:srgbClr val="006666"/>
    <a:srgbClr val="FFAC43"/>
    <a:srgbClr val="1CBBB4"/>
    <a:srgbClr val="00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8"/>
    <p:restoredTop sz="50748" autoAdjust="0"/>
  </p:normalViewPr>
  <p:slideViewPr>
    <p:cSldViewPr snapToGrid="0" snapToObjects="1">
      <p:cViewPr varScale="1">
        <p:scale>
          <a:sx n="61" d="100"/>
          <a:sy n="61" d="100"/>
        </p:scale>
        <p:origin x="3472" y="200"/>
      </p:cViewPr>
      <p:guideLst>
        <p:guide orient="horz" pos="2160"/>
        <p:guide pos="3840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81CF1-CC3C-4748-B9A3-ED5EE3D45FF6}" type="datetimeFigureOut">
              <a:rPr lang="en-US" smtClean="0"/>
              <a:t>4/27/21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1F9DD-9680-2745-8C5D-C07B915A23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2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introductions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F9DD-9680-2745-8C5D-C07B915A233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98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2F91B-9116-4943-8D99-E4A15EF9DF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9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2F91B-9116-4943-8D99-E4A15EF9DF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17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F9DD-9680-2745-8C5D-C07B915A23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05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F9DD-9680-2745-8C5D-C07B915A23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8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F9DD-9680-2745-8C5D-C07B915A23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1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F9DD-9680-2745-8C5D-C07B915A23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86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F9DD-9680-2745-8C5D-C07B915A23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5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F9DD-9680-2745-8C5D-C07B915A23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60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F9DD-9680-2745-8C5D-C07B915A23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2F91B-9116-4943-8D99-E4A15EF9DF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98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2F91B-9116-4943-8D99-E4A15EF9DF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04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2F91B-9116-4943-8D99-E4A15EF9DF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7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knife&#10;&#10;Description automatically generated">
            <a:extLst>
              <a:ext uri="{FF2B5EF4-FFF2-40B4-BE49-F238E27FC236}">
                <a16:creationId xmlns:a16="http://schemas.microsoft.com/office/drawing/2014/main" id="{E080B59D-C9CB-B04F-A648-23D72B95B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72B152F-1473-D940-9265-5467B82A3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-1163"/>
          <a:stretch/>
        </p:blipFill>
        <p:spPr>
          <a:xfrm>
            <a:off x="3715921" y="1180426"/>
            <a:ext cx="5010390" cy="77638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867" y="4371176"/>
            <a:ext cx="11119555" cy="927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C77D9-1185-2742-90E5-C73B34AA9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0" y="5804451"/>
            <a:ext cx="11141075" cy="6757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8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D5DE92A-63F2-FF40-AF54-FFFD4E97CC0C}"/>
              </a:ext>
            </a:extLst>
          </p:cNvPr>
          <p:cNvSpPr/>
          <p:nvPr userDrawn="1"/>
        </p:nvSpPr>
        <p:spPr>
          <a:xfrm>
            <a:off x="3059289" y="392288"/>
            <a:ext cx="6073422" cy="6073422"/>
          </a:xfrm>
          <a:prstGeom prst="ellipse">
            <a:avLst/>
          </a:prstGeom>
          <a:solidFill>
            <a:srgbClr val="80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CF1524-C135-FE42-AC97-65BA43A6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250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0AC0-7C19-9F4E-9422-BA1F11DB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599"/>
            <a:ext cx="10515600" cy="8442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 i="0">
                <a:solidFill>
                  <a:srgbClr val="80B3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7E590-09A7-B147-92C3-DCFC91497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0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E745FF40-D536-6647-8D44-8A495ABE0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77858"/>
            <a:ext cx="1332000" cy="209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273DB-8385-B242-9A09-BD47F3E3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00"/>
            <a:ext cx="10515600" cy="8442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80B3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D3F84-BB0E-AD4F-B1A2-A2D94C1FA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1F3E6-45BE-174E-85B5-3540E1CA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4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78A620D-DAEE-EB4A-946C-23F1F9FDF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F8AA1-7DD1-3B4C-9EE5-5B214494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00"/>
            <a:ext cx="10515600" cy="8442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 i="0">
                <a:solidFill>
                  <a:srgbClr val="80B3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E859F942-A66F-D04D-893B-CD734040FF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377858"/>
            <a:ext cx="1332000" cy="2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5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ond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11F3DFD-4047-9045-AB11-CC4B40D5D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F8AA1-7DD1-3B4C-9EE5-5B214494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00"/>
            <a:ext cx="10515600" cy="8442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 i="0">
                <a:solidFill>
                  <a:srgbClr val="0672B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E859F942-A66F-D04D-893B-CD734040FF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377858"/>
            <a:ext cx="1332000" cy="20931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4CD2CA6-C70C-E14E-A5CB-D874FF35F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5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ond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6130E16-B282-DB44-B50A-9E1AF8F8F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F8AA1-7DD1-3B4C-9EE5-5B214494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00"/>
            <a:ext cx="10515600" cy="8442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 i="0">
                <a:solidFill>
                  <a:srgbClr val="0066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E859F942-A66F-D04D-893B-CD734040FF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377858"/>
            <a:ext cx="1332000" cy="20931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3FB7FA-6F18-BD43-9812-BCE0FD310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98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7D2336-F72E-AC45-A03E-7A470EAD23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B2E6FAB3-6AB1-0042-93D7-0205E63E74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377858"/>
            <a:ext cx="1332000" cy="2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gave&#10;&#10;Description automatically generated">
            <a:extLst>
              <a:ext uri="{FF2B5EF4-FFF2-40B4-BE49-F238E27FC236}">
                <a16:creationId xmlns:a16="http://schemas.microsoft.com/office/drawing/2014/main" id="{456DE38C-3603-D84F-86A8-0B2EE109D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B2E6FAB3-6AB1-0042-93D7-0205E63E74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377858"/>
            <a:ext cx="1332000" cy="2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2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C05460E-E987-EE48-8152-509DF8B5586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1763CC49-2FF8-7B4B-AB8C-AC305528CBD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38200" y="6377858"/>
            <a:ext cx="1332000" cy="209314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8C63ED4-EB18-ED46-893C-5A1D99CD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582"/>
            <a:ext cx="10515600" cy="802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61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0" r:id="rId2"/>
    <p:sldLayoutId id="2147483689" r:id="rId3"/>
    <p:sldLayoutId id="2147483691" r:id="rId4"/>
    <p:sldLayoutId id="2147483693" r:id="rId5"/>
    <p:sldLayoutId id="2147483700" r:id="rId6"/>
    <p:sldLayoutId id="2147483701" r:id="rId7"/>
    <p:sldLayoutId id="2147483694" r:id="rId8"/>
    <p:sldLayoutId id="2147483702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rgbClr val="80B3B3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opusxenta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plant, flower, garden&#10;&#10;Description automatically generated">
            <a:extLst>
              <a:ext uri="{FF2B5EF4-FFF2-40B4-BE49-F238E27FC236}">
                <a16:creationId xmlns:a16="http://schemas.microsoft.com/office/drawing/2014/main" id="{CECF04A3-E9E5-4A45-B038-2D30DE6DF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54" r="2075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61B90AE3-607F-C648-A91E-BCC25BDFC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058" y="2736161"/>
            <a:ext cx="4387942" cy="2099198"/>
          </a:xfrm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Digital Business</a:t>
            </a:r>
            <a:b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Systems in Death</a:t>
            </a:r>
            <a:b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Care Services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6A1D8E-EE85-A54B-AA4D-8D038EE9BD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835058" y="5309160"/>
            <a:ext cx="3429000" cy="53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66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CA037042-096F-2F4B-B2C6-D5DE8AD04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26" y="2014871"/>
            <a:ext cx="6753796" cy="3624744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AE5147-87B0-4665-A221-7BBA02A78D11}"/>
              </a:ext>
            </a:extLst>
          </p:cNvPr>
          <p:cNvSpPr/>
          <p:nvPr/>
        </p:nvSpPr>
        <p:spPr>
          <a:xfrm>
            <a:off x="-73298" y="6858001"/>
            <a:ext cx="73298" cy="76071"/>
          </a:xfrm>
          <a:custGeom>
            <a:avLst/>
            <a:gdLst>
              <a:gd name="connsiteX0" fmla="*/ 0 w 73298"/>
              <a:gd name="connsiteY0" fmla="*/ 0 h 76071"/>
              <a:gd name="connsiteX1" fmla="*/ 73298 w 73298"/>
              <a:gd name="connsiteY1" fmla="*/ 0 h 76071"/>
              <a:gd name="connsiteX2" fmla="*/ 73298 w 73298"/>
              <a:gd name="connsiteY2" fmla="*/ 76071 h 76071"/>
              <a:gd name="connsiteX3" fmla="*/ 0 w 73298"/>
              <a:gd name="connsiteY3" fmla="*/ 0 h 7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8" h="76071">
                <a:moveTo>
                  <a:pt x="0" y="0"/>
                </a:moveTo>
                <a:lnTo>
                  <a:pt x="73298" y="0"/>
                </a:lnTo>
                <a:lnTo>
                  <a:pt x="73298" y="76071"/>
                </a:lnTo>
                <a:lnTo>
                  <a:pt x="0" y="0"/>
                </a:lnTo>
                <a:close/>
              </a:path>
            </a:pathLst>
          </a:custGeom>
          <a:solidFill>
            <a:srgbClr val="08565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3A16E3-B7A8-7B4B-815A-03974CE7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00"/>
            <a:ext cx="10515600" cy="844202"/>
          </a:xfrm>
        </p:spPr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Efficient Grounds Management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3F5DE2-E33A-BD45-A267-9DA667A30D25}"/>
              </a:ext>
            </a:extLst>
          </p:cNvPr>
          <p:cNvGrpSpPr/>
          <p:nvPr/>
        </p:nvGrpSpPr>
        <p:grpSpPr>
          <a:xfrm>
            <a:off x="7156174" y="2014871"/>
            <a:ext cx="4929555" cy="3012925"/>
            <a:chOff x="1201813" y="1837867"/>
            <a:chExt cx="3950741" cy="30129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B6A435-E22C-0349-9C81-871B3FF5A29C}"/>
                </a:ext>
              </a:extLst>
            </p:cNvPr>
            <p:cNvSpPr/>
            <p:nvPr/>
          </p:nvSpPr>
          <p:spPr>
            <a:xfrm>
              <a:off x="1201813" y="2511690"/>
              <a:ext cx="3085680" cy="2339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Auto update to/from booking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Job and team assignments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Any mobile device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Know what is needed in the grounds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Manage alerts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Tracked workflows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4A2505-A646-7046-BDD5-C38E49A4519F}"/>
                </a:ext>
              </a:extLst>
            </p:cNvPr>
            <p:cNvSpPr/>
            <p:nvPr/>
          </p:nvSpPr>
          <p:spPr>
            <a:xfrm>
              <a:off x="1201813" y="1837867"/>
              <a:ext cx="39507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6666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New Grounds and Service Manager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56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AE5147-87B0-4665-A221-7BBA02A78D11}"/>
              </a:ext>
            </a:extLst>
          </p:cNvPr>
          <p:cNvSpPr/>
          <p:nvPr/>
        </p:nvSpPr>
        <p:spPr>
          <a:xfrm>
            <a:off x="-73298" y="6858001"/>
            <a:ext cx="73298" cy="76071"/>
          </a:xfrm>
          <a:custGeom>
            <a:avLst/>
            <a:gdLst>
              <a:gd name="connsiteX0" fmla="*/ 0 w 73298"/>
              <a:gd name="connsiteY0" fmla="*/ 0 h 76071"/>
              <a:gd name="connsiteX1" fmla="*/ 73298 w 73298"/>
              <a:gd name="connsiteY1" fmla="*/ 0 h 76071"/>
              <a:gd name="connsiteX2" fmla="*/ 73298 w 73298"/>
              <a:gd name="connsiteY2" fmla="*/ 76071 h 76071"/>
              <a:gd name="connsiteX3" fmla="*/ 0 w 73298"/>
              <a:gd name="connsiteY3" fmla="*/ 0 h 7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8" h="76071">
                <a:moveTo>
                  <a:pt x="0" y="0"/>
                </a:moveTo>
                <a:lnTo>
                  <a:pt x="73298" y="0"/>
                </a:lnTo>
                <a:lnTo>
                  <a:pt x="73298" y="76071"/>
                </a:lnTo>
                <a:lnTo>
                  <a:pt x="0" y="0"/>
                </a:lnTo>
                <a:close/>
              </a:path>
            </a:pathLst>
          </a:custGeom>
          <a:solidFill>
            <a:srgbClr val="08565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3A16E3-B7A8-7B4B-815A-03974CE7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00"/>
            <a:ext cx="10515600" cy="844202"/>
          </a:xfrm>
        </p:spPr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Streamlined Monument Permits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7149F7-03A1-1940-86B5-09F278150663}"/>
              </a:ext>
            </a:extLst>
          </p:cNvPr>
          <p:cNvGrpSpPr/>
          <p:nvPr/>
        </p:nvGrpSpPr>
        <p:grpSpPr>
          <a:xfrm>
            <a:off x="7156174" y="2014871"/>
            <a:ext cx="3850172" cy="2212706"/>
            <a:chOff x="1201813" y="1837867"/>
            <a:chExt cx="3085680" cy="22127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514782-1AFB-B84E-ACBB-85DAF8B15750}"/>
                </a:ext>
              </a:extLst>
            </p:cNvPr>
            <p:cNvSpPr/>
            <p:nvPr/>
          </p:nvSpPr>
          <p:spPr>
            <a:xfrm>
              <a:off x="1201813" y="2511690"/>
              <a:ext cx="3085680" cy="1538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Simplified for the mason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Submit permits 24/7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Upload documents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Approval process managed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D29B27-BA0A-4749-B00C-60B22F71754F}"/>
                </a:ext>
              </a:extLst>
            </p:cNvPr>
            <p:cNvSpPr/>
            <p:nvPr/>
          </p:nvSpPr>
          <p:spPr>
            <a:xfrm>
              <a:off x="1201813" y="1837867"/>
              <a:ext cx="17924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6666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Mason Permits</a:t>
              </a:r>
            </a:p>
          </p:txBody>
        </p:sp>
      </p:grpSp>
      <p:pic>
        <p:nvPicPr>
          <p:cNvPr id="5" name="Picture 4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79025E78-AE37-3C45-84DA-35FA605C4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6" y="2060439"/>
            <a:ext cx="6795328" cy="379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val 87">
            <a:extLst>
              <a:ext uri="{FF2B5EF4-FFF2-40B4-BE49-F238E27FC236}">
                <a16:creationId xmlns:a16="http://schemas.microsoft.com/office/drawing/2014/main" id="{F6851E70-EB83-4743-9928-99534E598922}"/>
              </a:ext>
            </a:extLst>
          </p:cNvPr>
          <p:cNvSpPr/>
          <p:nvPr/>
        </p:nvSpPr>
        <p:spPr>
          <a:xfrm>
            <a:off x="3052865" y="389545"/>
            <a:ext cx="6078908" cy="607890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AF75F63-E655-5A46-8AC6-0707FAE64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3" t="19740" r="9643" b="18961"/>
          <a:stretch/>
        </p:blipFill>
        <p:spPr>
          <a:xfrm>
            <a:off x="1810375" y="1725125"/>
            <a:ext cx="8563887" cy="365842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17D001C9-CB1D-B54C-95E6-A1441C6ACC65}"/>
              </a:ext>
            </a:extLst>
          </p:cNvPr>
          <p:cNvSpPr/>
          <p:nvPr/>
        </p:nvSpPr>
        <p:spPr>
          <a:xfrm>
            <a:off x="752346" y="897209"/>
            <a:ext cx="2428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en-GB" sz="1600" dirty="0">
                <a:solidFill>
                  <a:srgbClr val="3C3F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Builds new revenue streams for the industry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F529229-A64E-CB40-8F10-391822E5E852}"/>
              </a:ext>
            </a:extLst>
          </p:cNvPr>
          <p:cNvSpPr/>
          <p:nvPr/>
        </p:nvSpPr>
        <p:spPr>
          <a:xfrm>
            <a:off x="713333" y="5373949"/>
            <a:ext cx="2467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en-GB" sz="1600" dirty="0">
                <a:solidFill>
                  <a:srgbClr val="3C3F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Improves compliance management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8144C68-AF1F-1F43-902C-612FBBE4E59C}"/>
              </a:ext>
            </a:extLst>
          </p:cNvPr>
          <p:cNvSpPr/>
          <p:nvPr/>
        </p:nvSpPr>
        <p:spPr>
          <a:xfrm>
            <a:off x="103861" y="3819471"/>
            <a:ext cx="2048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en-GB" sz="1600" dirty="0">
                <a:solidFill>
                  <a:srgbClr val="3C3F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Allows consumers to find, review and purchase online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6A58D0B-A92E-1644-9EE8-4AF3D758C5B7}"/>
              </a:ext>
            </a:extLst>
          </p:cNvPr>
          <p:cNvSpPr/>
          <p:nvPr/>
        </p:nvSpPr>
        <p:spPr>
          <a:xfrm>
            <a:off x="67934" y="2238461"/>
            <a:ext cx="208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en-GB" sz="1600" dirty="0">
                <a:solidFill>
                  <a:srgbClr val="3C3F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Caters for every part of the business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D67A91E-F665-8447-896D-30102393F5BC}"/>
              </a:ext>
            </a:extLst>
          </p:cNvPr>
          <p:cNvSpPr/>
          <p:nvPr/>
        </p:nvSpPr>
        <p:spPr>
          <a:xfrm>
            <a:off x="8981831" y="901346"/>
            <a:ext cx="2132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GB" sz="1600" dirty="0">
                <a:solidFill>
                  <a:srgbClr val="3C3F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Reduces </a:t>
            </a:r>
            <a:br>
              <a:rPr lang="en-GB" sz="1600" dirty="0">
                <a:solidFill>
                  <a:srgbClr val="3C3F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1600" dirty="0">
                <a:solidFill>
                  <a:srgbClr val="3C3F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operational costs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15A1FF3-9021-7449-B85D-7E796B027826}"/>
              </a:ext>
            </a:extLst>
          </p:cNvPr>
          <p:cNvSpPr/>
          <p:nvPr/>
        </p:nvSpPr>
        <p:spPr>
          <a:xfrm>
            <a:off x="8981831" y="5373949"/>
            <a:ext cx="2837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600" dirty="0">
                <a:solidFill>
                  <a:srgbClr val="3C3F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Simplifies transactions between trading partners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F431A99-2A7A-EE41-B5D4-BEE4FED9C2F2}"/>
              </a:ext>
            </a:extLst>
          </p:cNvPr>
          <p:cNvSpPr/>
          <p:nvPr/>
        </p:nvSpPr>
        <p:spPr>
          <a:xfrm>
            <a:off x="9973769" y="3942582"/>
            <a:ext cx="1845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GB" sz="1600" dirty="0">
                <a:solidFill>
                  <a:srgbClr val="3C3F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Enables a digital transformation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1037FF6-5F08-6447-8D5B-EE345B481E72}"/>
              </a:ext>
            </a:extLst>
          </p:cNvPr>
          <p:cNvSpPr/>
          <p:nvPr/>
        </p:nvSpPr>
        <p:spPr>
          <a:xfrm>
            <a:off x="9984251" y="2248868"/>
            <a:ext cx="2132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GB" sz="1600" dirty="0">
                <a:solidFill>
                  <a:srgbClr val="3C3F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Delivers a better customer experience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7448E59-9EED-044E-99E8-9015CFC1F850}"/>
              </a:ext>
            </a:extLst>
          </p:cNvPr>
          <p:cNvSpPr/>
          <p:nvPr/>
        </p:nvSpPr>
        <p:spPr>
          <a:xfrm>
            <a:off x="4312865" y="2161606"/>
            <a:ext cx="3760594" cy="240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solution </a:t>
            </a:r>
            <a:br>
              <a:rPr lang="en-US" sz="2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like no other.</a:t>
            </a:r>
          </a:p>
          <a:p>
            <a:endParaRPr lang="en-US" sz="16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only platform that provides </a:t>
            </a:r>
          </a:p>
          <a:p>
            <a:r>
              <a:rPr lang="en-US" sz="16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comprehensive operational solution </a:t>
            </a:r>
            <a:r>
              <a:rPr lang="en-US" sz="1600" dirty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 that connects the whole industry into a digital marketplace.</a:t>
            </a:r>
          </a:p>
        </p:txBody>
      </p:sp>
      <p:pic>
        <p:nvPicPr>
          <p:cNvPr id="49" name="Picture 48" descr="A close up of a sign&#10;&#10;Description automatically generated">
            <a:extLst>
              <a:ext uri="{FF2B5EF4-FFF2-40B4-BE49-F238E27FC236}">
                <a16:creationId xmlns:a16="http://schemas.microsoft.com/office/drawing/2014/main" id="{6E5C168C-90B5-C145-8AA6-BF229B9AB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959" y="1900848"/>
            <a:ext cx="1260000" cy="1260000"/>
          </a:xfrm>
          <a:prstGeom prst="rect">
            <a:avLst/>
          </a:prstGeom>
        </p:spPr>
      </p:pic>
      <p:pic>
        <p:nvPicPr>
          <p:cNvPr id="50" name="Picture 49" descr="A close up of a sign&#10;&#10;Description automatically generated">
            <a:extLst>
              <a:ext uri="{FF2B5EF4-FFF2-40B4-BE49-F238E27FC236}">
                <a16:creationId xmlns:a16="http://schemas.microsoft.com/office/drawing/2014/main" id="{E83E58FE-0321-9C4A-BAE1-181749853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2959" y="3604969"/>
            <a:ext cx="1260000" cy="1260000"/>
          </a:xfrm>
          <a:prstGeom prst="rect">
            <a:avLst/>
          </a:prstGeom>
        </p:spPr>
      </p:pic>
      <p:pic>
        <p:nvPicPr>
          <p:cNvPr id="51" name="Picture 50" descr="A close up of a sign&#10;&#10;Description automatically generated">
            <a:extLst>
              <a:ext uri="{FF2B5EF4-FFF2-40B4-BE49-F238E27FC236}">
                <a16:creationId xmlns:a16="http://schemas.microsoft.com/office/drawing/2014/main" id="{21A376C8-BF5E-E44C-ABBF-77973C77B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1702" y="561664"/>
            <a:ext cx="1260000" cy="1260000"/>
          </a:xfrm>
          <a:prstGeom prst="rect">
            <a:avLst/>
          </a:prstGeom>
        </p:spPr>
      </p:pic>
      <p:pic>
        <p:nvPicPr>
          <p:cNvPr id="89" name="Picture 88" descr="A picture containing clock, object, holding, hand&#10;&#10;Description automatically generated">
            <a:extLst>
              <a:ext uri="{FF2B5EF4-FFF2-40B4-BE49-F238E27FC236}">
                <a16:creationId xmlns:a16="http://schemas.microsoft.com/office/drawing/2014/main" id="{561CBC52-0D37-FB40-A789-0A3E82979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702" y="5036336"/>
            <a:ext cx="1260000" cy="1260000"/>
          </a:xfrm>
          <a:prstGeom prst="rect">
            <a:avLst/>
          </a:prstGeom>
        </p:spPr>
      </p:pic>
      <p:pic>
        <p:nvPicPr>
          <p:cNvPr id="91" name="Picture 90" descr="A close up of a sign&#10;&#10;Description automatically generated">
            <a:extLst>
              <a:ext uri="{FF2B5EF4-FFF2-40B4-BE49-F238E27FC236}">
                <a16:creationId xmlns:a16="http://schemas.microsoft.com/office/drawing/2014/main" id="{6D48B334-6246-7842-91C1-C3460C5B0A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1676" y="1915289"/>
            <a:ext cx="1260000" cy="1260000"/>
          </a:xfrm>
          <a:prstGeom prst="rect">
            <a:avLst/>
          </a:prstGeom>
        </p:spPr>
      </p:pic>
      <p:pic>
        <p:nvPicPr>
          <p:cNvPr id="92" name="Picture 91" descr="A close up of a sign&#10;&#10;Description automatically generated">
            <a:extLst>
              <a:ext uri="{FF2B5EF4-FFF2-40B4-BE49-F238E27FC236}">
                <a16:creationId xmlns:a16="http://schemas.microsoft.com/office/drawing/2014/main" id="{FFA18F7F-FB7B-4A4B-B1A6-A647BEDB09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1676" y="3608594"/>
            <a:ext cx="1260000" cy="1260000"/>
          </a:xfrm>
          <a:prstGeom prst="rect">
            <a:avLst/>
          </a:prstGeom>
        </p:spPr>
      </p:pic>
      <p:pic>
        <p:nvPicPr>
          <p:cNvPr id="93" name="Picture 92" descr="A close up of a sign&#10;&#10;Description automatically generated">
            <a:extLst>
              <a:ext uri="{FF2B5EF4-FFF2-40B4-BE49-F238E27FC236}">
                <a16:creationId xmlns:a16="http://schemas.microsoft.com/office/drawing/2014/main" id="{6B10198C-E500-DB41-A131-04C45DCCE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9334" y="5036336"/>
            <a:ext cx="1260000" cy="1260000"/>
          </a:xfrm>
          <a:prstGeom prst="rect">
            <a:avLst/>
          </a:prstGeom>
        </p:spPr>
      </p:pic>
      <p:pic>
        <p:nvPicPr>
          <p:cNvPr id="94" name="Picture 93" descr="A close up of a clock&#10;&#10;Description automatically generated">
            <a:extLst>
              <a:ext uri="{FF2B5EF4-FFF2-40B4-BE49-F238E27FC236}">
                <a16:creationId xmlns:a16="http://schemas.microsoft.com/office/drawing/2014/main" id="{8F714FB1-A711-BA4A-86B1-98D283A361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9334" y="561664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6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9172" y="2397949"/>
            <a:ext cx="4781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Contact Information</a:t>
            </a:r>
          </a:p>
          <a:p>
            <a:endParaRPr lang="en-US" sz="2400" b="1" dirty="0">
              <a:solidFill>
                <a:srgbClr val="3C3F4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b="1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Australia :  1300 994 853</a:t>
            </a:r>
          </a:p>
          <a:p>
            <a:endParaRPr lang="en-US" sz="2400" b="1" dirty="0">
              <a:solidFill>
                <a:srgbClr val="3C3F4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b="1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E: </a:t>
            </a:r>
            <a:r>
              <a:rPr lang="en-US" sz="2400" b="1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sales@opusxenta.com</a:t>
            </a:r>
            <a:endParaRPr lang="en-US" sz="2400" b="1" dirty="0">
              <a:solidFill>
                <a:srgbClr val="3C3F4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b="1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W: opusxenta.com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0A84B1-641D-874A-9077-31304170E40E}"/>
              </a:ext>
            </a:extLst>
          </p:cNvPr>
          <p:cNvSpPr/>
          <p:nvPr/>
        </p:nvSpPr>
        <p:spPr>
          <a:xfrm>
            <a:off x="1540999" y="1462650"/>
            <a:ext cx="3932702" cy="3932701"/>
          </a:xfrm>
          <a:prstGeom prst="ellipse">
            <a:avLst/>
          </a:prstGeom>
          <a:solidFill>
            <a:srgbClr val="80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you.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6570019-D153-D64E-A667-07ED98B40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03" y="784225"/>
            <a:ext cx="3565193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41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25CFF-C3DD-5240-AA74-A62B9E58D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486" y="439110"/>
            <a:ext cx="8886463" cy="59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FADCBC-B4F2-B946-AD7D-2A033792B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236" y="423090"/>
            <a:ext cx="6312573" cy="64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49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52D06B7-BBBF-504B-951E-50C949995E5B}"/>
              </a:ext>
            </a:extLst>
          </p:cNvPr>
          <p:cNvGrpSpPr/>
          <p:nvPr/>
        </p:nvGrpSpPr>
        <p:grpSpPr>
          <a:xfrm>
            <a:off x="430187" y="4982887"/>
            <a:ext cx="291863" cy="291863"/>
            <a:chOff x="-583918" y="4875610"/>
            <a:chExt cx="291863" cy="291863"/>
          </a:xfrm>
        </p:grpSpPr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171050AB-779C-B348-B130-91E46898C3E4}"/>
                </a:ext>
              </a:extLst>
            </p:cNvPr>
            <p:cNvSpPr/>
            <p:nvPr/>
          </p:nvSpPr>
          <p:spPr>
            <a:xfrm>
              <a:off x="-583918" y="4875610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0BFA64E-9D28-614F-8188-C2870BE4B1A9}"/>
                </a:ext>
              </a:extLst>
            </p:cNvPr>
            <p:cNvGrpSpPr/>
            <p:nvPr/>
          </p:nvGrpSpPr>
          <p:grpSpPr>
            <a:xfrm>
              <a:off x="-515245" y="4972131"/>
              <a:ext cx="154516" cy="98820"/>
              <a:chOff x="-935665" y="2707758"/>
              <a:chExt cx="210585" cy="134679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F867849-16DA-6B4D-BD21-1EA6913E39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935665" y="2775668"/>
                <a:ext cx="74029" cy="6676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6531428-3F1B-CD4D-BD32-AB8215E065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861636" y="2707758"/>
                <a:ext cx="136556" cy="13467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5CD55053-51FA-504D-8295-F05DEDD66D1F}"/>
              </a:ext>
            </a:extLst>
          </p:cNvPr>
          <p:cNvGrpSpPr/>
          <p:nvPr/>
        </p:nvGrpSpPr>
        <p:grpSpPr>
          <a:xfrm>
            <a:off x="441556" y="5436227"/>
            <a:ext cx="291863" cy="291863"/>
            <a:chOff x="-583918" y="4875610"/>
            <a:chExt cx="291863" cy="291863"/>
          </a:xfrm>
        </p:grpSpPr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2F028D2C-C9CD-624C-BFBC-EA7A22860FFA}"/>
                </a:ext>
              </a:extLst>
            </p:cNvPr>
            <p:cNvSpPr/>
            <p:nvPr/>
          </p:nvSpPr>
          <p:spPr>
            <a:xfrm>
              <a:off x="-583918" y="4875610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9F2E665B-8338-6246-BA37-988E7D6C5ECC}"/>
                </a:ext>
              </a:extLst>
            </p:cNvPr>
            <p:cNvGrpSpPr/>
            <p:nvPr/>
          </p:nvGrpSpPr>
          <p:grpSpPr>
            <a:xfrm>
              <a:off x="-515245" y="4972131"/>
              <a:ext cx="154516" cy="98820"/>
              <a:chOff x="-935665" y="2707758"/>
              <a:chExt cx="210585" cy="134679"/>
            </a:xfrm>
          </p:grpSpPr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91CBED61-570C-FC43-B62A-7E20C6FE3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935665" y="2775668"/>
                <a:ext cx="74029" cy="6676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8E6861E6-90B5-FE4F-AB3C-8CD1C652FD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861636" y="2707758"/>
                <a:ext cx="136556" cy="13467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CF04A8DD-0887-FE44-996D-D0CE08B2495F}"/>
              </a:ext>
            </a:extLst>
          </p:cNvPr>
          <p:cNvGrpSpPr/>
          <p:nvPr/>
        </p:nvGrpSpPr>
        <p:grpSpPr>
          <a:xfrm>
            <a:off x="441556" y="5877288"/>
            <a:ext cx="291863" cy="291863"/>
            <a:chOff x="-583918" y="4875610"/>
            <a:chExt cx="291863" cy="291863"/>
          </a:xfrm>
        </p:grpSpPr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DA5AE98-6347-CA48-8CF6-0E5981641309}"/>
                </a:ext>
              </a:extLst>
            </p:cNvPr>
            <p:cNvSpPr/>
            <p:nvPr/>
          </p:nvSpPr>
          <p:spPr>
            <a:xfrm>
              <a:off x="-583918" y="4875610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D2843435-5D24-A642-AE73-24D32EE8330E}"/>
                </a:ext>
              </a:extLst>
            </p:cNvPr>
            <p:cNvGrpSpPr/>
            <p:nvPr/>
          </p:nvGrpSpPr>
          <p:grpSpPr>
            <a:xfrm>
              <a:off x="-515245" y="4972131"/>
              <a:ext cx="154516" cy="98820"/>
              <a:chOff x="-935665" y="2707758"/>
              <a:chExt cx="210585" cy="134679"/>
            </a:xfrm>
          </p:grpSpPr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8E467828-F74C-4B41-AD61-907CE60AB5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935665" y="2775668"/>
                <a:ext cx="74029" cy="6676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33FAD3C2-5938-5C41-A4DB-3C38733E41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861636" y="2707758"/>
                <a:ext cx="136556" cy="13467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3B696F95-5FCA-CB43-92A2-63193A853605}"/>
              </a:ext>
            </a:extLst>
          </p:cNvPr>
          <p:cNvGrpSpPr/>
          <p:nvPr/>
        </p:nvGrpSpPr>
        <p:grpSpPr>
          <a:xfrm>
            <a:off x="1942950" y="4985927"/>
            <a:ext cx="291863" cy="291863"/>
            <a:chOff x="-583918" y="4875610"/>
            <a:chExt cx="291863" cy="291863"/>
          </a:xfrm>
        </p:grpSpPr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625203C5-A9F2-C540-BE10-DFC38FB975B4}"/>
                </a:ext>
              </a:extLst>
            </p:cNvPr>
            <p:cNvSpPr/>
            <p:nvPr/>
          </p:nvSpPr>
          <p:spPr>
            <a:xfrm>
              <a:off x="-583918" y="4875610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15E6006E-C0FB-264A-8632-893016641536}"/>
                </a:ext>
              </a:extLst>
            </p:cNvPr>
            <p:cNvGrpSpPr/>
            <p:nvPr/>
          </p:nvGrpSpPr>
          <p:grpSpPr>
            <a:xfrm>
              <a:off x="-515245" y="4972131"/>
              <a:ext cx="154516" cy="98820"/>
              <a:chOff x="-935665" y="2707758"/>
              <a:chExt cx="210585" cy="134679"/>
            </a:xfrm>
          </p:grpSpPr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49E92140-A778-CB4C-9DFE-1CDDD30A2E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935665" y="2775668"/>
                <a:ext cx="74029" cy="6676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E326E983-8068-CE4F-AEB0-C928072E2D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861636" y="2707758"/>
                <a:ext cx="136556" cy="13467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ECDEA978-FAB7-DD43-A011-BAF626972711}"/>
              </a:ext>
            </a:extLst>
          </p:cNvPr>
          <p:cNvGrpSpPr/>
          <p:nvPr/>
        </p:nvGrpSpPr>
        <p:grpSpPr>
          <a:xfrm>
            <a:off x="1942950" y="5439709"/>
            <a:ext cx="291863" cy="291863"/>
            <a:chOff x="-583918" y="4875610"/>
            <a:chExt cx="291863" cy="291863"/>
          </a:xfrm>
        </p:grpSpPr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C1335C0A-E864-9048-A552-DFEA5F414F32}"/>
                </a:ext>
              </a:extLst>
            </p:cNvPr>
            <p:cNvSpPr/>
            <p:nvPr/>
          </p:nvSpPr>
          <p:spPr>
            <a:xfrm>
              <a:off x="-583918" y="4875610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3AF4D3F3-C3CC-C54A-A06F-331BCD75EAD3}"/>
                </a:ext>
              </a:extLst>
            </p:cNvPr>
            <p:cNvGrpSpPr/>
            <p:nvPr/>
          </p:nvGrpSpPr>
          <p:grpSpPr>
            <a:xfrm>
              <a:off x="-515245" y="4972131"/>
              <a:ext cx="154516" cy="98820"/>
              <a:chOff x="-935665" y="2707758"/>
              <a:chExt cx="210585" cy="134679"/>
            </a:xfrm>
          </p:grpSpPr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E4E8900F-F6F8-EE44-A03B-247ED568DE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935665" y="2775668"/>
                <a:ext cx="74029" cy="6676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3BE92600-6F3E-0540-8D59-AC61C75EB6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861636" y="2707758"/>
                <a:ext cx="136556" cy="13467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77FED50-464E-9A4B-9130-EEABFA42A9F8}"/>
              </a:ext>
            </a:extLst>
          </p:cNvPr>
          <p:cNvGrpSpPr/>
          <p:nvPr/>
        </p:nvGrpSpPr>
        <p:grpSpPr>
          <a:xfrm>
            <a:off x="1946031" y="5880728"/>
            <a:ext cx="291863" cy="291863"/>
            <a:chOff x="-583918" y="4875610"/>
            <a:chExt cx="291863" cy="291863"/>
          </a:xfrm>
        </p:grpSpPr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D11779EF-547F-FE46-A405-D0F1453FA6B2}"/>
                </a:ext>
              </a:extLst>
            </p:cNvPr>
            <p:cNvSpPr/>
            <p:nvPr/>
          </p:nvSpPr>
          <p:spPr>
            <a:xfrm>
              <a:off x="-583918" y="4875610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C97C0573-2D85-A544-97A1-ACF491153D41}"/>
                </a:ext>
              </a:extLst>
            </p:cNvPr>
            <p:cNvGrpSpPr/>
            <p:nvPr/>
          </p:nvGrpSpPr>
          <p:grpSpPr>
            <a:xfrm>
              <a:off x="-515245" y="4972131"/>
              <a:ext cx="154516" cy="98820"/>
              <a:chOff x="-935665" y="2707758"/>
              <a:chExt cx="210585" cy="134679"/>
            </a:xfrm>
          </p:grpSpPr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916342E6-09AA-B049-A887-2B6767B3C3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935665" y="2775668"/>
                <a:ext cx="74029" cy="6676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A588A5D0-C6DA-B14A-BB46-A4C9377E4E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861636" y="2707758"/>
                <a:ext cx="136556" cy="13467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3CB425F9-F1EA-9841-A013-A8A71112D358}"/>
              </a:ext>
            </a:extLst>
          </p:cNvPr>
          <p:cNvGrpSpPr/>
          <p:nvPr/>
        </p:nvGrpSpPr>
        <p:grpSpPr>
          <a:xfrm>
            <a:off x="3410469" y="4988904"/>
            <a:ext cx="291863" cy="291863"/>
            <a:chOff x="-583918" y="4875610"/>
            <a:chExt cx="291863" cy="291863"/>
          </a:xfrm>
        </p:grpSpPr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DE1ABFBC-E30B-FA48-B11A-5AECED457ACF}"/>
                </a:ext>
              </a:extLst>
            </p:cNvPr>
            <p:cNvSpPr/>
            <p:nvPr/>
          </p:nvSpPr>
          <p:spPr>
            <a:xfrm>
              <a:off x="-583918" y="4875610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9882B2E1-01D6-C74D-A483-E8AF10BD65E8}"/>
                </a:ext>
              </a:extLst>
            </p:cNvPr>
            <p:cNvGrpSpPr/>
            <p:nvPr/>
          </p:nvGrpSpPr>
          <p:grpSpPr>
            <a:xfrm>
              <a:off x="-515245" y="4972131"/>
              <a:ext cx="154516" cy="98820"/>
              <a:chOff x="-935665" y="2707758"/>
              <a:chExt cx="210585" cy="134679"/>
            </a:xfrm>
          </p:grpSpPr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17A4C2E7-BC2A-894C-9AAA-E5386529E0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935665" y="2775668"/>
                <a:ext cx="74029" cy="6676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F9043CEE-0EF5-1C4E-A201-A1B00A2FC1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861636" y="2707758"/>
                <a:ext cx="136556" cy="13467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AD260CF0-0B3D-944B-B71D-6476033E5A22}"/>
              </a:ext>
            </a:extLst>
          </p:cNvPr>
          <p:cNvGrpSpPr/>
          <p:nvPr/>
        </p:nvGrpSpPr>
        <p:grpSpPr>
          <a:xfrm>
            <a:off x="3405278" y="5430036"/>
            <a:ext cx="291863" cy="291863"/>
            <a:chOff x="-583918" y="4875610"/>
            <a:chExt cx="291863" cy="291863"/>
          </a:xfrm>
        </p:grpSpPr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E628D6E6-31AB-EB4B-A78D-D1C09791A7E2}"/>
                </a:ext>
              </a:extLst>
            </p:cNvPr>
            <p:cNvSpPr/>
            <p:nvPr/>
          </p:nvSpPr>
          <p:spPr>
            <a:xfrm>
              <a:off x="-583918" y="4875610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F24CEDE5-AA8D-E84B-861B-45896A7E1EA8}"/>
                </a:ext>
              </a:extLst>
            </p:cNvPr>
            <p:cNvGrpSpPr/>
            <p:nvPr/>
          </p:nvGrpSpPr>
          <p:grpSpPr>
            <a:xfrm>
              <a:off x="-515245" y="4972131"/>
              <a:ext cx="154516" cy="98820"/>
              <a:chOff x="-935665" y="2707758"/>
              <a:chExt cx="210585" cy="134679"/>
            </a:xfrm>
          </p:grpSpPr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4B514BC6-70D1-E448-8828-85F08A2F6B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935665" y="2775668"/>
                <a:ext cx="74029" cy="6676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B905532D-340E-EF43-A81D-0D3F0BB757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861636" y="2707758"/>
                <a:ext cx="136556" cy="13467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EB9286A-9153-4449-9D42-E9DCECF08F14}"/>
              </a:ext>
            </a:extLst>
          </p:cNvPr>
          <p:cNvGrpSpPr/>
          <p:nvPr/>
        </p:nvGrpSpPr>
        <p:grpSpPr>
          <a:xfrm>
            <a:off x="3404390" y="5876138"/>
            <a:ext cx="291863" cy="291863"/>
            <a:chOff x="-583918" y="4875610"/>
            <a:chExt cx="291863" cy="291863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2249926C-1D3A-6848-9323-FFD0AC7A9DE9}"/>
                </a:ext>
              </a:extLst>
            </p:cNvPr>
            <p:cNvSpPr/>
            <p:nvPr/>
          </p:nvSpPr>
          <p:spPr>
            <a:xfrm>
              <a:off x="-583918" y="4875610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9FC8D8E8-0F20-0E4F-B526-C4FFF9C90A54}"/>
                </a:ext>
              </a:extLst>
            </p:cNvPr>
            <p:cNvGrpSpPr/>
            <p:nvPr/>
          </p:nvGrpSpPr>
          <p:grpSpPr>
            <a:xfrm>
              <a:off x="-515245" y="4972131"/>
              <a:ext cx="154516" cy="98820"/>
              <a:chOff x="-935665" y="2707758"/>
              <a:chExt cx="210585" cy="134679"/>
            </a:xfrm>
          </p:grpSpPr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7E153627-14EE-6F44-B8D0-9ACE688AA4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935665" y="2775668"/>
                <a:ext cx="74029" cy="6676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718A72C9-5C72-2544-AD98-44C7953589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861636" y="2707758"/>
                <a:ext cx="136556" cy="134679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6" name="Picture 275">
            <a:extLst>
              <a:ext uri="{FF2B5EF4-FFF2-40B4-BE49-F238E27FC236}">
                <a16:creationId xmlns:a16="http://schemas.microsoft.com/office/drawing/2014/main" id="{7527D2AE-6F89-3249-9A2D-9BC2A2F19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73" t="11157" r="10886"/>
          <a:stretch/>
        </p:blipFill>
        <p:spPr>
          <a:xfrm>
            <a:off x="4232899" y="1898188"/>
            <a:ext cx="8374537" cy="53696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CCEC180-AB22-F549-802C-51B610470A8B}"/>
              </a:ext>
            </a:extLst>
          </p:cNvPr>
          <p:cNvGrpSpPr/>
          <p:nvPr/>
        </p:nvGrpSpPr>
        <p:grpSpPr>
          <a:xfrm>
            <a:off x="6451052" y="3028379"/>
            <a:ext cx="291863" cy="291863"/>
            <a:chOff x="6819620" y="2552993"/>
            <a:chExt cx="291863" cy="2918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ADA399D-7AD8-264A-AB3D-7328F24D5E21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2FC52C4-804E-3248-B92E-1140714F37F4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00547F95-FD6A-044D-9259-F9F9F028E2C2}"/>
              </a:ext>
            </a:extLst>
          </p:cNvPr>
          <p:cNvGrpSpPr/>
          <p:nvPr/>
        </p:nvGrpSpPr>
        <p:grpSpPr>
          <a:xfrm>
            <a:off x="8136912" y="3030200"/>
            <a:ext cx="291863" cy="291863"/>
            <a:chOff x="6819620" y="2552993"/>
            <a:chExt cx="291863" cy="291863"/>
          </a:xfrm>
        </p:grpSpPr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B86C37BD-1845-1049-B7E9-4E466E450412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9" name="Straight Arrow Connector 278">
              <a:extLst>
                <a:ext uri="{FF2B5EF4-FFF2-40B4-BE49-F238E27FC236}">
                  <a16:creationId xmlns:a16="http://schemas.microsoft.com/office/drawing/2014/main" id="{FBD14356-C574-0A42-AA7F-8356B3687BAA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37F65DE5-5DB3-E444-B78F-A6AE1A14BFA8}"/>
              </a:ext>
            </a:extLst>
          </p:cNvPr>
          <p:cNvGrpSpPr/>
          <p:nvPr/>
        </p:nvGrpSpPr>
        <p:grpSpPr>
          <a:xfrm>
            <a:off x="9822772" y="3029469"/>
            <a:ext cx="291863" cy="291863"/>
            <a:chOff x="6819620" y="2552993"/>
            <a:chExt cx="291863" cy="291863"/>
          </a:xfrm>
        </p:grpSpPr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321D3705-B7A7-2546-AE73-7CC21E512AB3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2" name="Straight Arrow Connector 281">
              <a:extLst>
                <a:ext uri="{FF2B5EF4-FFF2-40B4-BE49-F238E27FC236}">
                  <a16:creationId xmlns:a16="http://schemas.microsoft.com/office/drawing/2014/main" id="{705C3969-7CD3-2B4B-AA5C-08E104E23D7F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175C21C9-C356-2C4D-9220-72DCF564BBAD}"/>
              </a:ext>
            </a:extLst>
          </p:cNvPr>
          <p:cNvGrpSpPr/>
          <p:nvPr/>
        </p:nvGrpSpPr>
        <p:grpSpPr>
          <a:xfrm>
            <a:off x="6451052" y="3471481"/>
            <a:ext cx="291863" cy="291863"/>
            <a:chOff x="6819620" y="2552993"/>
            <a:chExt cx="291863" cy="29186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E7318F8C-ABF9-D240-8151-E91CBEE3EF86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5" name="Straight Arrow Connector 284">
              <a:extLst>
                <a:ext uri="{FF2B5EF4-FFF2-40B4-BE49-F238E27FC236}">
                  <a16:creationId xmlns:a16="http://schemas.microsoft.com/office/drawing/2014/main" id="{EAFCC62F-A1B5-9440-ACEE-BE25CE3924E7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6FA25A7-41E7-E949-95BD-0EF26F5E056B}"/>
              </a:ext>
            </a:extLst>
          </p:cNvPr>
          <p:cNvGrpSpPr/>
          <p:nvPr/>
        </p:nvGrpSpPr>
        <p:grpSpPr>
          <a:xfrm>
            <a:off x="8136912" y="3474801"/>
            <a:ext cx="291863" cy="291863"/>
            <a:chOff x="6819620" y="2552993"/>
            <a:chExt cx="291863" cy="291863"/>
          </a:xfrm>
        </p:grpSpPr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2C3C8491-E7D2-9041-AB52-04BBF21645AB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8" name="Straight Arrow Connector 287">
              <a:extLst>
                <a:ext uri="{FF2B5EF4-FFF2-40B4-BE49-F238E27FC236}">
                  <a16:creationId xmlns:a16="http://schemas.microsoft.com/office/drawing/2014/main" id="{01C3287B-7859-BD4C-8C30-C20922D62411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BAE6DAD2-A4CE-B94C-A596-1A2E3BDC29BD}"/>
              </a:ext>
            </a:extLst>
          </p:cNvPr>
          <p:cNvGrpSpPr/>
          <p:nvPr/>
        </p:nvGrpSpPr>
        <p:grpSpPr>
          <a:xfrm>
            <a:off x="6451052" y="3914583"/>
            <a:ext cx="291863" cy="291863"/>
            <a:chOff x="6819620" y="2552993"/>
            <a:chExt cx="291863" cy="291863"/>
          </a:xfrm>
        </p:grpSpPr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234247AB-B7F7-4748-989F-3BC9DB0F0A88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E2E77A55-566B-5148-9244-6C04652159B9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43ADBADA-170C-C343-82C9-FF4A1601D286}"/>
              </a:ext>
            </a:extLst>
          </p:cNvPr>
          <p:cNvGrpSpPr/>
          <p:nvPr/>
        </p:nvGrpSpPr>
        <p:grpSpPr>
          <a:xfrm>
            <a:off x="8142609" y="3919402"/>
            <a:ext cx="291863" cy="291863"/>
            <a:chOff x="6819620" y="2552993"/>
            <a:chExt cx="291863" cy="291863"/>
          </a:xfrm>
        </p:grpSpPr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DEAD865-C886-DD4D-9AE2-0C0C73ADCC21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533C139B-16D9-6C44-ACD3-9AB805901A2C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B85D16EA-6EF3-9B40-97BB-B36D06183DDF}"/>
              </a:ext>
            </a:extLst>
          </p:cNvPr>
          <p:cNvGrpSpPr/>
          <p:nvPr/>
        </p:nvGrpSpPr>
        <p:grpSpPr>
          <a:xfrm>
            <a:off x="6451052" y="4357685"/>
            <a:ext cx="291863" cy="291863"/>
            <a:chOff x="6819620" y="2552993"/>
            <a:chExt cx="291863" cy="291863"/>
          </a:xfrm>
        </p:grpSpPr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FE7F4BDF-696F-834C-8F2A-38321BEF4002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3" name="Straight Arrow Connector 302">
              <a:extLst>
                <a:ext uri="{FF2B5EF4-FFF2-40B4-BE49-F238E27FC236}">
                  <a16:creationId xmlns:a16="http://schemas.microsoft.com/office/drawing/2014/main" id="{A9620AAB-7E95-3541-B7E8-773EFCA35654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4F92D64B-360B-CF4D-89DC-A3005B32CF60}"/>
              </a:ext>
            </a:extLst>
          </p:cNvPr>
          <p:cNvGrpSpPr/>
          <p:nvPr/>
        </p:nvGrpSpPr>
        <p:grpSpPr>
          <a:xfrm>
            <a:off x="6451052" y="4800787"/>
            <a:ext cx="291863" cy="291863"/>
            <a:chOff x="6819620" y="2552993"/>
            <a:chExt cx="291863" cy="291863"/>
          </a:xfrm>
        </p:grpSpPr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2E57624C-8D03-6741-86F7-DFDAFFE744D3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2" name="Straight Arrow Connector 311">
              <a:extLst>
                <a:ext uri="{FF2B5EF4-FFF2-40B4-BE49-F238E27FC236}">
                  <a16:creationId xmlns:a16="http://schemas.microsoft.com/office/drawing/2014/main" id="{4F47A980-2601-DF47-A13B-D0FB0A2FC6F4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640B396F-8A1D-C04E-9907-26E2C5A48DCA}"/>
              </a:ext>
            </a:extLst>
          </p:cNvPr>
          <p:cNvGrpSpPr/>
          <p:nvPr/>
        </p:nvGrpSpPr>
        <p:grpSpPr>
          <a:xfrm>
            <a:off x="6451052" y="5243890"/>
            <a:ext cx="291863" cy="291863"/>
            <a:chOff x="6819620" y="2552993"/>
            <a:chExt cx="291863" cy="291863"/>
          </a:xfrm>
        </p:grpSpPr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5F348D6A-5418-AD4F-9C95-3835506D9BED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BED73586-EBBB-154A-9ACC-6919A1AADE96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1" name="Title 1">
            <a:extLst>
              <a:ext uri="{FF2B5EF4-FFF2-40B4-BE49-F238E27FC236}">
                <a16:creationId xmlns:a16="http://schemas.microsoft.com/office/drawing/2014/main" id="{CF11859C-E732-B141-8019-74A3F4B9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672B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With powerful operational and customer service solutions</a:t>
            </a:r>
          </a:p>
        </p:txBody>
      </p:sp>
      <p:pic>
        <p:nvPicPr>
          <p:cNvPr id="242" name="Picture 241" descr="A picture containing object, clock, light, meter&#10;&#10;Description automatically generated">
            <a:extLst>
              <a:ext uri="{FF2B5EF4-FFF2-40B4-BE49-F238E27FC236}">
                <a16:creationId xmlns:a16="http://schemas.microsoft.com/office/drawing/2014/main" id="{16E0F71D-39CE-B446-994B-11485C52D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708" y="1436511"/>
            <a:ext cx="2763496" cy="466213"/>
          </a:xfrm>
          <a:prstGeom prst="rect">
            <a:avLst/>
          </a:prstGeom>
        </p:spPr>
      </p:pic>
      <p:sp>
        <p:nvSpPr>
          <p:cNvPr id="243" name="Rectangle 242">
            <a:extLst>
              <a:ext uri="{FF2B5EF4-FFF2-40B4-BE49-F238E27FC236}">
                <a16:creationId xmlns:a16="http://schemas.microsoft.com/office/drawing/2014/main" id="{C3C916E6-287C-4242-95B8-8D85EAD9A9C4}"/>
              </a:ext>
            </a:extLst>
          </p:cNvPr>
          <p:cNvSpPr/>
          <p:nvPr/>
        </p:nvSpPr>
        <p:spPr>
          <a:xfrm>
            <a:off x="427065" y="1894903"/>
            <a:ext cx="35311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Fully integrated cemetery, crematorium and funeral home operating software</a:t>
            </a:r>
          </a:p>
          <a:p>
            <a:pPr>
              <a:spcBef>
                <a:spcPts val="2400"/>
              </a:spcBef>
            </a:pP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Multi-location, multi-lingual, multi-currency, </a:t>
            </a:r>
            <a:b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multi-jurisdictional – truly global solution</a:t>
            </a:r>
          </a:p>
          <a:p>
            <a:pPr>
              <a:spcBef>
                <a:spcPts val="2400"/>
              </a:spcBef>
            </a:pP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Caters to all size operations</a:t>
            </a:r>
          </a:p>
          <a:p>
            <a:pPr>
              <a:spcBef>
                <a:spcPts val="2400"/>
              </a:spcBef>
            </a:pP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 truly end-to-end solution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41EE5196-B8DB-D34D-8B3C-EDD3E1CEEA46}"/>
              </a:ext>
            </a:extLst>
          </p:cNvPr>
          <p:cNvSpPr/>
          <p:nvPr/>
        </p:nvSpPr>
        <p:spPr>
          <a:xfrm>
            <a:off x="427065" y="4315252"/>
            <a:ext cx="438356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672B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Also creates new revenue opportunities for our customers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B732E942-221B-C748-A307-D6FE43CE6340}"/>
              </a:ext>
            </a:extLst>
          </p:cNvPr>
          <p:cNvSpPr/>
          <p:nvPr/>
        </p:nvSpPr>
        <p:spPr>
          <a:xfrm>
            <a:off x="727635" y="5021542"/>
            <a:ext cx="785464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AABAFC9D-BECE-B345-900F-D611E6DE9993}"/>
              </a:ext>
            </a:extLst>
          </p:cNvPr>
          <p:cNvSpPr/>
          <p:nvPr/>
        </p:nvSpPr>
        <p:spPr>
          <a:xfrm>
            <a:off x="2236463" y="5901255"/>
            <a:ext cx="785464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Fintech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4AE6E341-0DDC-5B44-B865-AF714A606F2B}"/>
              </a:ext>
            </a:extLst>
          </p:cNvPr>
          <p:cNvSpPr/>
          <p:nvPr/>
        </p:nvSpPr>
        <p:spPr>
          <a:xfrm>
            <a:off x="726438" y="5419281"/>
            <a:ext cx="133473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Cemetery tourism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17888B92-9E1E-494D-9FBF-802CB4A2F1FA}"/>
              </a:ext>
            </a:extLst>
          </p:cNvPr>
          <p:cNvSpPr/>
          <p:nvPr/>
        </p:nvSpPr>
        <p:spPr>
          <a:xfrm>
            <a:off x="2239710" y="5029145"/>
            <a:ext cx="1030212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Genealogy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E8D09071-9266-BA43-AF33-16D01DDCCEDC}"/>
              </a:ext>
            </a:extLst>
          </p:cNvPr>
          <p:cNvSpPr/>
          <p:nvPr/>
        </p:nvSpPr>
        <p:spPr>
          <a:xfrm>
            <a:off x="725114" y="5916634"/>
            <a:ext cx="1150251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Flower drives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BBDFDED5-6381-E546-AAD5-FFCE9E63027E}"/>
              </a:ext>
            </a:extLst>
          </p:cNvPr>
          <p:cNvSpPr/>
          <p:nvPr/>
        </p:nvSpPr>
        <p:spPr>
          <a:xfrm>
            <a:off x="2236463" y="5460267"/>
            <a:ext cx="1507196" cy="24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Mapping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ED83C8E8-85BA-E446-B5E1-80A6419A61F0}"/>
              </a:ext>
            </a:extLst>
          </p:cNvPr>
          <p:cNvSpPr/>
          <p:nvPr/>
        </p:nvSpPr>
        <p:spPr>
          <a:xfrm>
            <a:off x="3686733" y="5453595"/>
            <a:ext cx="136724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Memorialisation</a:t>
            </a: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5994F300-7493-DF42-BE11-0EE9479C454F}"/>
              </a:ext>
            </a:extLst>
          </p:cNvPr>
          <p:cNvSpPr/>
          <p:nvPr/>
        </p:nvSpPr>
        <p:spPr>
          <a:xfrm>
            <a:off x="3686733" y="5901255"/>
            <a:ext cx="1092332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Multi-media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1B830A08-B3CE-CE4B-BCA7-E6C7FE8A2739}"/>
              </a:ext>
            </a:extLst>
          </p:cNvPr>
          <p:cNvSpPr/>
          <p:nvPr/>
        </p:nvSpPr>
        <p:spPr>
          <a:xfrm>
            <a:off x="3688906" y="4997138"/>
            <a:ext cx="1276029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Perpetual maintenance</a:t>
            </a: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C1C74C55-75D7-644E-AA21-D8DA8F194F02}"/>
              </a:ext>
            </a:extLst>
          </p:cNvPr>
          <p:cNvSpPr/>
          <p:nvPr/>
        </p:nvSpPr>
        <p:spPr>
          <a:xfrm>
            <a:off x="6740406" y="3068695"/>
            <a:ext cx="666234" cy="21627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CRM</a:t>
            </a: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36303512-BAEE-8344-9B43-FEEF9D85B66C}"/>
              </a:ext>
            </a:extLst>
          </p:cNvPr>
          <p:cNvSpPr/>
          <p:nvPr/>
        </p:nvSpPr>
        <p:spPr>
          <a:xfrm>
            <a:off x="6737531" y="3468640"/>
            <a:ext cx="921975" cy="3393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automation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8C030FCF-3081-AB41-BDEC-FA35EF6CCF12}"/>
              </a:ext>
            </a:extLst>
          </p:cNvPr>
          <p:cNvSpPr/>
          <p:nvPr/>
        </p:nvSpPr>
        <p:spPr>
          <a:xfrm>
            <a:off x="6737531" y="3921373"/>
            <a:ext cx="1319153" cy="3393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Financial management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91D559BA-F158-A542-AE7A-1BC869A2DA89}"/>
              </a:ext>
            </a:extLst>
          </p:cNvPr>
          <p:cNvSpPr/>
          <p:nvPr/>
        </p:nvSpPr>
        <p:spPr>
          <a:xfrm>
            <a:off x="6743562" y="4351730"/>
            <a:ext cx="1326155" cy="3393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Grounds &amp; services management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F7E9AA00-DCDB-0B4F-917D-E1A9AFA820A9}"/>
              </a:ext>
            </a:extLst>
          </p:cNvPr>
          <p:cNvSpPr/>
          <p:nvPr/>
        </p:nvSpPr>
        <p:spPr>
          <a:xfrm>
            <a:off x="6737531" y="4804644"/>
            <a:ext cx="1002616" cy="3393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Workflows/</a:t>
            </a:r>
          </a:p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Escalations</a:t>
            </a: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851AC203-A12D-D447-8118-18C95A728C74}"/>
              </a:ext>
            </a:extLst>
          </p:cNvPr>
          <p:cNvSpPr/>
          <p:nvPr/>
        </p:nvSpPr>
        <p:spPr>
          <a:xfrm>
            <a:off x="6737531" y="5237783"/>
            <a:ext cx="1263954" cy="3393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Inventory management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D618948C-81E4-7742-8728-EE8C702A8651}"/>
              </a:ext>
            </a:extLst>
          </p:cNvPr>
          <p:cNvSpPr/>
          <p:nvPr/>
        </p:nvSpPr>
        <p:spPr>
          <a:xfrm>
            <a:off x="8439305" y="3070245"/>
            <a:ext cx="801653" cy="21627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Invoicing</a:t>
            </a: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E1244AB6-0EF7-F74E-B67C-BB096CD3E433}"/>
              </a:ext>
            </a:extLst>
          </p:cNvPr>
          <p:cNvSpPr/>
          <p:nvPr/>
        </p:nvSpPr>
        <p:spPr>
          <a:xfrm>
            <a:off x="8428774" y="3529973"/>
            <a:ext cx="1259219" cy="21627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Cemetery mapping</a:t>
            </a: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EFE99535-F3A6-0E40-9E18-75C312941028}"/>
              </a:ext>
            </a:extLst>
          </p:cNvPr>
          <p:cNvSpPr/>
          <p:nvPr/>
        </p:nvSpPr>
        <p:spPr>
          <a:xfrm>
            <a:off x="8438475" y="3914583"/>
            <a:ext cx="1275230" cy="3393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Cremated remains management</a:t>
            </a: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393FA0AD-5B60-E448-85E2-91AF96CD6D15}"/>
              </a:ext>
            </a:extLst>
          </p:cNvPr>
          <p:cNvSpPr/>
          <p:nvPr/>
        </p:nvSpPr>
        <p:spPr>
          <a:xfrm>
            <a:off x="8428774" y="4413285"/>
            <a:ext cx="1263063" cy="21627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Mason permits</a:t>
            </a: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96F0D9B9-925F-8447-937A-4479EA4DCBAD}"/>
              </a:ext>
            </a:extLst>
          </p:cNvPr>
          <p:cNvSpPr/>
          <p:nvPr/>
        </p:nvSpPr>
        <p:spPr>
          <a:xfrm>
            <a:off x="8412651" y="4800749"/>
            <a:ext cx="1263955" cy="3393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 &amp; image management</a:t>
            </a: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0487ABE1-5197-9D47-AF3C-BFA32EBCA8BF}"/>
              </a:ext>
            </a:extLst>
          </p:cNvPr>
          <p:cNvSpPr/>
          <p:nvPr/>
        </p:nvSpPr>
        <p:spPr>
          <a:xfrm>
            <a:off x="8425819" y="5305072"/>
            <a:ext cx="1259219" cy="21627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Escalations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66916377-2B46-8A4E-B462-6772B5B5CDAB}"/>
              </a:ext>
            </a:extLst>
          </p:cNvPr>
          <p:cNvSpPr/>
          <p:nvPr/>
        </p:nvSpPr>
        <p:spPr>
          <a:xfrm>
            <a:off x="10114634" y="3070245"/>
            <a:ext cx="1212522" cy="21627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Deceased records</a:t>
            </a: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5F93312E-AEC7-A84C-8C33-0431E4CCB0F0}"/>
              </a:ext>
            </a:extLst>
          </p:cNvPr>
          <p:cNvSpPr/>
          <p:nvPr/>
        </p:nvSpPr>
        <p:spPr>
          <a:xfrm>
            <a:off x="10110140" y="4394237"/>
            <a:ext cx="1212521" cy="21627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Pre-Need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CDA2618F-FE9F-3B49-8C78-345824BFD065}"/>
              </a:ext>
            </a:extLst>
          </p:cNvPr>
          <p:cNvSpPr/>
          <p:nvPr/>
        </p:nvSpPr>
        <p:spPr>
          <a:xfrm>
            <a:off x="10113342" y="4857618"/>
            <a:ext cx="1212521" cy="21627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Maintenance</a:t>
            </a: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AD45B03C-FE40-9A4A-B5DC-D6222986E262}"/>
              </a:ext>
            </a:extLst>
          </p:cNvPr>
          <p:cNvSpPr/>
          <p:nvPr/>
        </p:nvSpPr>
        <p:spPr>
          <a:xfrm>
            <a:off x="10114633" y="5246316"/>
            <a:ext cx="1203537" cy="3393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Horticulture management</a:t>
            </a: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1DCFB890-EB35-C342-86D0-2C8D2729F6E7}"/>
              </a:ext>
            </a:extLst>
          </p:cNvPr>
          <p:cNvSpPr/>
          <p:nvPr/>
        </p:nvSpPr>
        <p:spPr>
          <a:xfrm>
            <a:off x="6259472" y="2618702"/>
            <a:ext cx="505926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0672B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product features:</a:t>
            </a: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472CFA5D-B3B0-6347-9C41-F5321EBDD6F4}"/>
              </a:ext>
            </a:extLst>
          </p:cNvPr>
          <p:cNvSpPr/>
          <p:nvPr/>
        </p:nvSpPr>
        <p:spPr>
          <a:xfrm>
            <a:off x="10110140" y="3472905"/>
            <a:ext cx="1221505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 management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9E81B206-86C5-AD42-9FF9-771E45C1B49A}"/>
              </a:ext>
            </a:extLst>
          </p:cNvPr>
          <p:cNvSpPr/>
          <p:nvPr/>
        </p:nvSpPr>
        <p:spPr>
          <a:xfrm>
            <a:off x="10113873" y="3973551"/>
            <a:ext cx="1212521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OH&amp;S</a:t>
            </a:r>
          </a:p>
        </p:txBody>
      </p: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01F299F3-3035-D647-BFEF-458BB8AFC1FD}"/>
              </a:ext>
            </a:extLst>
          </p:cNvPr>
          <p:cNvGrpSpPr/>
          <p:nvPr/>
        </p:nvGrpSpPr>
        <p:grpSpPr>
          <a:xfrm>
            <a:off x="8128304" y="4357465"/>
            <a:ext cx="291863" cy="291863"/>
            <a:chOff x="6819620" y="2552993"/>
            <a:chExt cx="291863" cy="291863"/>
          </a:xfrm>
        </p:grpSpPr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DCDFE626-FCF2-1440-9DF2-E7C04041D3E7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0" name="Straight Arrow Connector 329">
              <a:extLst>
                <a:ext uri="{FF2B5EF4-FFF2-40B4-BE49-F238E27FC236}">
                  <a16:creationId xmlns:a16="http://schemas.microsoft.com/office/drawing/2014/main" id="{80DA66D0-CC7B-CE48-99B6-ED004FC2ED61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042E87F4-821A-EB4F-A22B-C3BFA9BF6D50}"/>
              </a:ext>
            </a:extLst>
          </p:cNvPr>
          <p:cNvGrpSpPr/>
          <p:nvPr/>
        </p:nvGrpSpPr>
        <p:grpSpPr>
          <a:xfrm>
            <a:off x="8120789" y="4796068"/>
            <a:ext cx="291863" cy="291863"/>
            <a:chOff x="6819620" y="2552993"/>
            <a:chExt cx="291863" cy="291863"/>
          </a:xfrm>
        </p:grpSpPr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61361C90-2C09-644E-AA4A-1034210385DF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3" name="Straight Arrow Connector 332">
              <a:extLst>
                <a:ext uri="{FF2B5EF4-FFF2-40B4-BE49-F238E27FC236}">
                  <a16:creationId xmlns:a16="http://schemas.microsoft.com/office/drawing/2014/main" id="{38E44C1E-6740-CE47-B951-6D109ED23B11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EC1601FA-B35E-E846-B1F6-EA39EF9C7142}"/>
              </a:ext>
            </a:extLst>
          </p:cNvPr>
          <p:cNvGrpSpPr/>
          <p:nvPr/>
        </p:nvGrpSpPr>
        <p:grpSpPr>
          <a:xfrm>
            <a:off x="8128304" y="5240129"/>
            <a:ext cx="291863" cy="291863"/>
            <a:chOff x="6819620" y="2552993"/>
            <a:chExt cx="291863" cy="291863"/>
          </a:xfrm>
        </p:grpSpPr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AC0F144E-9A62-B04D-AE6C-65A644253FDC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58DB5488-315F-134A-85E4-BB9E82B89AA8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4DC1EDE3-79A6-644E-A98A-F36E7A34F959}"/>
              </a:ext>
            </a:extLst>
          </p:cNvPr>
          <p:cNvGrpSpPr/>
          <p:nvPr/>
        </p:nvGrpSpPr>
        <p:grpSpPr>
          <a:xfrm>
            <a:off x="9822772" y="3474801"/>
            <a:ext cx="291863" cy="291863"/>
            <a:chOff x="6819620" y="2552993"/>
            <a:chExt cx="291863" cy="291863"/>
          </a:xfrm>
        </p:grpSpPr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B651CD43-9823-1542-8D44-008D7A4C295D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B0A3E8A2-7575-CD41-B71A-A14FA784E383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0C85CD2E-66FE-C341-A83F-4518C2FCED84}"/>
              </a:ext>
            </a:extLst>
          </p:cNvPr>
          <p:cNvGrpSpPr/>
          <p:nvPr/>
        </p:nvGrpSpPr>
        <p:grpSpPr>
          <a:xfrm>
            <a:off x="9822772" y="3914583"/>
            <a:ext cx="291863" cy="291863"/>
            <a:chOff x="6819620" y="2552993"/>
            <a:chExt cx="291863" cy="291863"/>
          </a:xfrm>
        </p:grpSpPr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D8D1BD81-594F-B348-83F8-4DD11980BF6F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4ABEA6D4-D36D-894C-9184-8179FD75FBE3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95EE2E71-FC29-8544-ACED-4A412B450C30}"/>
              </a:ext>
            </a:extLst>
          </p:cNvPr>
          <p:cNvGrpSpPr/>
          <p:nvPr/>
        </p:nvGrpSpPr>
        <p:grpSpPr>
          <a:xfrm>
            <a:off x="9822772" y="4359435"/>
            <a:ext cx="291863" cy="291863"/>
            <a:chOff x="6819620" y="2552993"/>
            <a:chExt cx="291863" cy="291863"/>
          </a:xfrm>
        </p:grpSpPr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74BA1A51-572A-2F4E-A545-E7489C8FD172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61B275C7-974A-7D43-B30E-FAF9B11F4371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CFB1B78B-391C-974A-BA69-8352D730AFF9}"/>
              </a:ext>
            </a:extLst>
          </p:cNvPr>
          <p:cNvGrpSpPr/>
          <p:nvPr/>
        </p:nvGrpSpPr>
        <p:grpSpPr>
          <a:xfrm>
            <a:off x="9822771" y="4801464"/>
            <a:ext cx="291863" cy="291863"/>
            <a:chOff x="6819620" y="2552993"/>
            <a:chExt cx="291863" cy="291863"/>
          </a:xfrm>
        </p:grpSpPr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1DB1C1E0-E640-7746-AF68-018762619AAD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CBA64A37-8147-A34A-A965-0A375AD7DF8A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B977F84A-1E23-9543-B630-3B33FF375375}"/>
              </a:ext>
            </a:extLst>
          </p:cNvPr>
          <p:cNvGrpSpPr/>
          <p:nvPr/>
        </p:nvGrpSpPr>
        <p:grpSpPr>
          <a:xfrm>
            <a:off x="9822771" y="5240656"/>
            <a:ext cx="291863" cy="291863"/>
            <a:chOff x="6819620" y="2552993"/>
            <a:chExt cx="291863" cy="291863"/>
          </a:xfrm>
        </p:grpSpPr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6FE3E8ED-8F51-C148-8D2B-364378B1E61D}"/>
                </a:ext>
              </a:extLst>
            </p:cNvPr>
            <p:cNvSpPr/>
            <p:nvPr/>
          </p:nvSpPr>
          <p:spPr>
            <a:xfrm>
              <a:off x="6819620" y="2552993"/>
              <a:ext cx="291863" cy="2918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1" name="Straight Arrow Connector 350">
              <a:extLst>
                <a:ext uri="{FF2B5EF4-FFF2-40B4-BE49-F238E27FC236}">
                  <a16:creationId xmlns:a16="http://schemas.microsoft.com/office/drawing/2014/main" id="{3644A014-4738-854E-A8E7-84BACEADACCA}"/>
                </a:ext>
              </a:extLst>
            </p:cNvPr>
            <p:cNvCxnSpPr>
              <a:cxnSpLocks/>
            </p:cNvCxnSpPr>
            <p:nvPr/>
          </p:nvCxnSpPr>
          <p:spPr>
            <a:xfrm>
              <a:off x="6890147" y="2698924"/>
              <a:ext cx="150808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5D402F-A6A9-5249-A1BD-DB998031E42E}"/>
              </a:ext>
            </a:extLst>
          </p:cNvPr>
          <p:cNvCxnSpPr>
            <a:cxnSpLocks/>
          </p:cNvCxnSpPr>
          <p:nvPr/>
        </p:nvCxnSpPr>
        <p:spPr>
          <a:xfrm>
            <a:off x="433375" y="2530549"/>
            <a:ext cx="360944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639862C1-5ADF-0840-98AC-E1CB627B5669}"/>
              </a:ext>
            </a:extLst>
          </p:cNvPr>
          <p:cNvCxnSpPr>
            <a:cxnSpLocks/>
          </p:cNvCxnSpPr>
          <p:nvPr/>
        </p:nvCxnSpPr>
        <p:spPr>
          <a:xfrm>
            <a:off x="433375" y="3262387"/>
            <a:ext cx="360944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FC8EE4CF-7379-C044-AF4A-E01092D9FC53}"/>
              </a:ext>
            </a:extLst>
          </p:cNvPr>
          <p:cNvCxnSpPr>
            <a:cxnSpLocks/>
          </p:cNvCxnSpPr>
          <p:nvPr/>
        </p:nvCxnSpPr>
        <p:spPr>
          <a:xfrm>
            <a:off x="433375" y="3808028"/>
            <a:ext cx="360944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80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1B2EE5-037B-2242-B26A-333D952C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00"/>
            <a:ext cx="10515600" cy="844202"/>
          </a:xfrm>
        </p:spPr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 a digital presence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A1546-10A1-BB48-A441-E5848DF7C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929" y="1255029"/>
            <a:ext cx="3162142" cy="4662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10770E-4D91-FA42-ADF1-D8447665B58C}"/>
              </a:ext>
            </a:extLst>
          </p:cNvPr>
          <p:cNvGrpSpPr/>
          <p:nvPr/>
        </p:nvGrpSpPr>
        <p:grpSpPr>
          <a:xfrm>
            <a:off x="4514929" y="2247407"/>
            <a:ext cx="7406868" cy="3447004"/>
            <a:chOff x="4631380" y="1968706"/>
            <a:chExt cx="7406868" cy="3447004"/>
          </a:xfrm>
        </p:grpSpPr>
        <p:sp>
          <p:nvSpPr>
            <p:cNvPr id="7" name="Donut 17">
              <a:extLst>
                <a:ext uri="{FF2B5EF4-FFF2-40B4-BE49-F238E27FC236}">
                  <a16:creationId xmlns:a16="http://schemas.microsoft.com/office/drawing/2014/main" id="{6FC978D1-B262-7849-846A-B0DEE39B3488}"/>
                </a:ext>
              </a:extLst>
            </p:cNvPr>
            <p:cNvSpPr/>
            <p:nvPr/>
          </p:nvSpPr>
          <p:spPr>
            <a:xfrm rot="18900000">
              <a:off x="6792540" y="2191247"/>
              <a:ext cx="3051957" cy="3051957"/>
            </a:xfrm>
            <a:prstGeom prst="donut">
              <a:avLst>
                <a:gd name="adj" fmla="val 3135"/>
              </a:avLst>
            </a:prstGeom>
            <a:solidFill>
              <a:srgbClr val="00666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93995367-34B6-384E-B013-423EF4810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1333" y="3280386"/>
              <a:ext cx="900000" cy="900000"/>
            </a:xfrm>
            <a:prstGeom prst="rect">
              <a:avLst/>
            </a:prstGeom>
          </p:spPr>
        </p:pic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3A9B6FAA-CAD1-C84D-AFAE-203824DBA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8295" y="3285408"/>
              <a:ext cx="900000" cy="900000"/>
            </a:xfrm>
            <a:prstGeom prst="rect">
              <a:avLst/>
            </a:prstGeom>
          </p:spPr>
        </p:pic>
        <p:pic>
          <p:nvPicPr>
            <p:cNvPr id="10" name="Picture 9" descr="A picture containing clock, holding, ball&#10;&#10;Description automatically generated">
              <a:extLst>
                <a:ext uri="{FF2B5EF4-FFF2-40B4-BE49-F238E27FC236}">
                  <a16:creationId xmlns:a16="http://schemas.microsoft.com/office/drawing/2014/main" id="{0AA82A55-E2CE-7947-889C-330DAB4D0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6563" y="1980190"/>
              <a:ext cx="900000" cy="900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8D2CD-07A9-0644-A976-212208047ECE}"/>
                </a:ext>
              </a:extLst>
            </p:cNvPr>
            <p:cNvSpPr/>
            <p:nvPr/>
          </p:nvSpPr>
          <p:spPr>
            <a:xfrm>
              <a:off x="7510061" y="3560259"/>
              <a:ext cx="1616915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>
                  <a:solidFill>
                    <a:srgbClr val="006666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Death Care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BCE37C-D1BB-A64A-905E-7F113694C8D0}"/>
                </a:ext>
              </a:extLst>
            </p:cNvPr>
            <p:cNvSpPr/>
            <p:nvPr/>
          </p:nvSpPr>
          <p:spPr>
            <a:xfrm>
              <a:off x="9752059" y="2274051"/>
              <a:ext cx="1616915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>
                  <a:solidFill>
                    <a:schemeClr val="accent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Crematoria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A11745-9724-2C40-972E-C764993EA5AB}"/>
                </a:ext>
              </a:extLst>
            </p:cNvPr>
            <p:cNvSpPr/>
            <p:nvPr/>
          </p:nvSpPr>
          <p:spPr>
            <a:xfrm>
              <a:off x="9752058" y="4821055"/>
              <a:ext cx="1616915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>
                  <a:solidFill>
                    <a:schemeClr val="accent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Suppliers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A383B4-5552-C449-B1FD-DC6E7BA883DA}"/>
                </a:ext>
              </a:extLst>
            </p:cNvPr>
            <p:cNvSpPr/>
            <p:nvPr/>
          </p:nvSpPr>
          <p:spPr>
            <a:xfrm>
              <a:off x="5279648" y="2144681"/>
              <a:ext cx="1616915" cy="48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600" dirty="0">
                  <a:solidFill>
                    <a:schemeClr val="accent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Funeral Directors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6211A7-91B9-264D-A68A-B272F47EFB2F}"/>
                </a:ext>
              </a:extLst>
            </p:cNvPr>
            <p:cNvSpPr/>
            <p:nvPr/>
          </p:nvSpPr>
          <p:spPr>
            <a:xfrm>
              <a:off x="5279647" y="4821055"/>
              <a:ext cx="1616915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600" dirty="0">
                  <a:solidFill>
                    <a:schemeClr val="accent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Masons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DA259DF-8333-4D43-B343-A51C1520D9D6}"/>
                </a:ext>
              </a:extLst>
            </p:cNvPr>
            <p:cNvSpPr/>
            <p:nvPr/>
          </p:nvSpPr>
          <p:spPr>
            <a:xfrm>
              <a:off x="4631380" y="3590753"/>
              <a:ext cx="1616915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600" dirty="0">
                  <a:solidFill>
                    <a:schemeClr val="accent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Cemeteries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6610B4-5957-E84B-A65F-10409A52A7F0}"/>
                </a:ext>
              </a:extLst>
            </p:cNvPr>
            <p:cNvSpPr/>
            <p:nvPr/>
          </p:nvSpPr>
          <p:spPr>
            <a:xfrm>
              <a:off x="10421333" y="3585731"/>
              <a:ext cx="1616915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>
                  <a:solidFill>
                    <a:schemeClr val="accent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Consumers</a:t>
              </a:r>
            </a:p>
          </p:txBody>
        </p:sp>
        <p:pic>
          <p:nvPicPr>
            <p:cNvPr id="18" name="Picture 17" descr="A close up of a sign&#10;&#10;Description automatically generated">
              <a:extLst>
                <a:ext uri="{FF2B5EF4-FFF2-40B4-BE49-F238E27FC236}">
                  <a16:creationId xmlns:a16="http://schemas.microsoft.com/office/drawing/2014/main" id="{391E1D93-33F5-B042-9D64-275152BDB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52059" y="4515710"/>
              <a:ext cx="900000" cy="900000"/>
            </a:xfrm>
            <a:prstGeom prst="rect">
              <a:avLst/>
            </a:prstGeom>
          </p:spPr>
        </p:pic>
        <p:pic>
          <p:nvPicPr>
            <p:cNvPr id="19" name="Picture 18" descr="A close up of a sign&#10;&#10;Description automatically generated">
              <a:extLst>
                <a:ext uri="{FF2B5EF4-FFF2-40B4-BE49-F238E27FC236}">
                  <a16:creationId xmlns:a16="http://schemas.microsoft.com/office/drawing/2014/main" id="{2B2FB1D4-7D58-4543-8698-B5D515F3E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52059" y="1968706"/>
              <a:ext cx="900000" cy="900000"/>
            </a:xfrm>
            <a:prstGeom prst="rect">
              <a:avLst/>
            </a:prstGeom>
          </p:spPr>
        </p:pic>
        <p:pic>
          <p:nvPicPr>
            <p:cNvPr id="20" name="Picture 19" descr="A close up of a sign&#10;&#10;Description automatically generated">
              <a:extLst>
                <a:ext uri="{FF2B5EF4-FFF2-40B4-BE49-F238E27FC236}">
                  <a16:creationId xmlns:a16="http://schemas.microsoft.com/office/drawing/2014/main" id="{1AAE8E29-6E82-7A4B-BB91-0F5EEFE39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96563" y="4515710"/>
              <a:ext cx="900000" cy="900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8D9EEC-C323-6448-B5E3-287082D3E356}"/>
              </a:ext>
            </a:extLst>
          </p:cNvPr>
          <p:cNvGrpSpPr/>
          <p:nvPr/>
        </p:nvGrpSpPr>
        <p:grpSpPr>
          <a:xfrm>
            <a:off x="1201813" y="2163958"/>
            <a:ext cx="3085680" cy="3663936"/>
            <a:chOff x="1201813" y="1837867"/>
            <a:chExt cx="3085680" cy="366393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268EE3A-ECB1-3143-8072-68B5FFDDB8B8}"/>
                </a:ext>
              </a:extLst>
            </p:cNvPr>
            <p:cNvSpPr/>
            <p:nvPr/>
          </p:nvSpPr>
          <p:spPr>
            <a:xfrm>
              <a:off x="1201813" y="2516370"/>
              <a:ext cx="3085680" cy="298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B2B marketplace </a:t>
              </a:r>
            </a:p>
            <a:p>
              <a:pPr>
                <a:spcBef>
                  <a:spcPts val="1200"/>
                </a:spcBef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B2C coming</a:t>
              </a:r>
            </a:p>
            <a:p>
              <a:pPr>
                <a:spcBef>
                  <a:spcPts val="1200"/>
                </a:spcBef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Simplifies the transactions</a:t>
              </a:r>
            </a:p>
            <a:p>
              <a:pPr>
                <a:spcBef>
                  <a:spcPts val="1200"/>
                </a:spcBef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Improves efficiency</a:t>
              </a:r>
            </a:p>
            <a:p>
              <a:pPr>
                <a:spcBef>
                  <a:spcPts val="1200"/>
                </a:spcBef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Reduces costs</a:t>
              </a:r>
            </a:p>
            <a:p>
              <a:pPr>
                <a:spcBef>
                  <a:spcPts val="1200"/>
                </a:spcBef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Creates new sales channels</a:t>
              </a:r>
            </a:p>
            <a:p>
              <a:pPr>
                <a:spcBef>
                  <a:spcPts val="1200"/>
                </a:spcBef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Caters to changing consumer demands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4D5752-F263-3641-9D14-DF4FE7896A12}"/>
                </a:ext>
              </a:extLst>
            </p:cNvPr>
            <p:cNvSpPr/>
            <p:nvPr/>
          </p:nvSpPr>
          <p:spPr>
            <a:xfrm>
              <a:off x="1201813" y="1837867"/>
              <a:ext cx="11272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6666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B2B2C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2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onitor, indoor, screen&#10;&#10;Description automatically generated">
            <a:extLst>
              <a:ext uri="{FF2B5EF4-FFF2-40B4-BE49-F238E27FC236}">
                <a16:creationId xmlns:a16="http://schemas.microsoft.com/office/drawing/2014/main" id="{5FB4E02E-11BC-AA49-8FA1-322ABB53D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6" y="2060439"/>
            <a:ext cx="6795328" cy="3796843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AE5147-87B0-4665-A221-7BBA02A78D11}"/>
              </a:ext>
            </a:extLst>
          </p:cNvPr>
          <p:cNvSpPr/>
          <p:nvPr/>
        </p:nvSpPr>
        <p:spPr>
          <a:xfrm>
            <a:off x="-73298" y="6858001"/>
            <a:ext cx="73298" cy="76071"/>
          </a:xfrm>
          <a:custGeom>
            <a:avLst/>
            <a:gdLst>
              <a:gd name="connsiteX0" fmla="*/ 0 w 73298"/>
              <a:gd name="connsiteY0" fmla="*/ 0 h 76071"/>
              <a:gd name="connsiteX1" fmla="*/ 73298 w 73298"/>
              <a:gd name="connsiteY1" fmla="*/ 0 h 76071"/>
              <a:gd name="connsiteX2" fmla="*/ 73298 w 73298"/>
              <a:gd name="connsiteY2" fmla="*/ 76071 h 76071"/>
              <a:gd name="connsiteX3" fmla="*/ 0 w 73298"/>
              <a:gd name="connsiteY3" fmla="*/ 0 h 7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8" h="76071">
                <a:moveTo>
                  <a:pt x="0" y="0"/>
                </a:moveTo>
                <a:lnTo>
                  <a:pt x="73298" y="0"/>
                </a:lnTo>
                <a:lnTo>
                  <a:pt x="73298" y="76071"/>
                </a:lnTo>
                <a:lnTo>
                  <a:pt x="0" y="0"/>
                </a:lnTo>
                <a:close/>
              </a:path>
            </a:pathLst>
          </a:custGeom>
          <a:solidFill>
            <a:srgbClr val="08565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3A16E3-B7A8-7B4B-815A-03974CE7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00"/>
            <a:ext cx="10515600" cy="844202"/>
          </a:xfrm>
        </p:spPr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Now </a:t>
            </a:r>
            <a:r>
              <a:rPr lang="en-US" i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every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cemetery can be digital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09EFB3-CBB3-914B-9CE8-3940621C8AEC}"/>
              </a:ext>
            </a:extLst>
          </p:cNvPr>
          <p:cNvGrpSpPr/>
          <p:nvPr/>
        </p:nvGrpSpPr>
        <p:grpSpPr>
          <a:xfrm>
            <a:off x="7156174" y="2014871"/>
            <a:ext cx="3850172" cy="4059365"/>
            <a:chOff x="1201813" y="1837867"/>
            <a:chExt cx="3085680" cy="405936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7012217-06E3-6944-A29C-130F4F3C29AD}"/>
                </a:ext>
              </a:extLst>
            </p:cNvPr>
            <p:cNvSpPr/>
            <p:nvPr/>
          </p:nvSpPr>
          <p:spPr>
            <a:xfrm>
              <a:off x="1201813" y="2511690"/>
              <a:ext cx="3085680" cy="33855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Small and historical cemeteries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Locations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Deceased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Rights Holders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Document Storage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Mapping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Deceased Search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Points of Interest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0BDA520-1CF5-0D47-B8AC-68DF1111BB17}"/>
                </a:ext>
              </a:extLst>
            </p:cNvPr>
            <p:cNvSpPr/>
            <p:nvPr/>
          </p:nvSpPr>
          <p:spPr>
            <a:xfrm>
              <a:off x="1201813" y="1837867"/>
              <a:ext cx="28947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6666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RecordKeepr </a:t>
              </a:r>
              <a:r>
                <a:rPr lang="en-US" sz="1600" i="1" dirty="0">
                  <a:solidFill>
                    <a:srgbClr val="006666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(formerly </a:t>
              </a:r>
              <a:r>
                <a:rPr lang="en-US" sz="1600" i="1" dirty="0" err="1">
                  <a:solidFill>
                    <a:srgbClr val="006666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OpusXc</a:t>
              </a:r>
              <a:r>
                <a:rPr lang="en-US" sz="1600" i="1" dirty="0">
                  <a:solidFill>
                    <a:srgbClr val="006666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34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mputer monitor with a map&#10;&#10;Description automatically generated with low confidence">
            <a:extLst>
              <a:ext uri="{FF2B5EF4-FFF2-40B4-BE49-F238E27FC236}">
                <a16:creationId xmlns:a16="http://schemas.microsoft.com/office/drawing/2014/main" id="{2A854DE7-EDCA-BE44-A890-5ECEC494B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418" y="2014871"/>
            <a:ext cx="4817582" cy="4174363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AE5147-87B0-4665-A221-7BBA02A78D11}"/>
              </a:ext>
            </a:extLst>
          </p:cNvPr>
          <p:cNvSpPr/>
          <p:nvPr/>
        </p:nvSpPr>
        <p:spPr>
          <a:xfrm>
            <a:off x="-73298" y="6858001"/>
            <a:ext cx="73298" cy="76071"/>
          </a:xfrm>
          <a:custGeom>
            <a:avLst/>
            <a:gdLst>
              <a:gd name="connsiteX0" fmla="*/ 0 w 73298"/>
              <a:gd name="connsiteY0" fmla="*/ 0 h 76071"/>
              <a:gd name="connsiteX1" fmla="*/ 73298 w 73298"/>
              <a:gd name="connsiteY1" fmla="*/ 0 h 76071"/>
              <a:gd name="connsiteX2" fmla="*/ 73298 w 73298"/>
              <a:gd name="connsiteY2" fmla="*/ 76071 h 76071"/>
              <a:gd name="connsiteX3" fmla="*/ 0 w 73298"/>
              <a:gd name="connsiteY3" fmla="*/ 0 h 7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8" h="76071">
                <a:moveTo>
                  <a:pt x="0" y="0"/>
                </a:moveTo>
                <a:lnTo>
                  <a:pt x="73298" y="0"/>
                </a:lnTo>
                <a:lnTo>
                  <a:pt x="73298" y="76071"/>
                </a:lnTo>
                <a:lnTo>
                  <a:pt x="0" y="0"/>
                </a:lnTo>
                <a:close/>
              </a:path>
            </a:pathLst>
          </a:custGeom>
          <a:solidFill>
            <a:srgbClr val="08565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3A16E3-B7A8-7B4B-815A-03974CE7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00"/>
            <a:ext cx="10515600" cy="844202"/>
          </a:xfrm>
        </p:spPr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Mapping Made Easy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7D47B3-7332-BE4B-83FC-7968F551A724}"/>
              </a:ext>
            </a:extLst>
          </p:cNvPr>
          <p:cNvGrpSpPr/>
          <p:nvPr/>
        </p:nvGrpSpPr>
        <p:grpSpPr>
          <a:xfrm>
            <a:off x="7156174" y="2014871"/>
            <a:ext cx="3850172" cy="3413034"/>
            <a:chOff x="1201813" y="1837867"/>
            <a:chExt cx="3085680" cy="34130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4A3023-B2EF-4B43-A644-6F72242490D1}"/>
                </a:ext>
              </a:extLst>
            </p:cNvPr>
            <p:cNvSpPr/>
            <p:nvPr/>
          </p:nvSpPr>
          <p:spPr>
            <a:xfrm>
              <a:off x="1201813" y="2511690"/>
              <a:ext cx="3085680" cy="2739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No surveying required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Fly the drone (or not)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Add location codes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Draw the polygon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Automatically collects. the GPS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Add to byondpro, Google Earth …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Low-cost mapping resource pool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5ADAB2-43F1-894B-A6D0-7C369BB31EB3}"/>
                </a:ext>
              </a:extLst>
            </p:cNvPr>
            <p:cNvSpPr/>
            <p:nvPr/>
          </p:nvSpPr>
          <p:spPr>
            <a:xfrm>
              <a:off x="1201813" y="1837867"/>
              <a:ext cx="16344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6666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Mapping Tool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64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AE5147-87B0-4665-A221-7BBA02A78D11}"/>
              </a:ext>
            </a:extLst>
          </p:cNvPr>
          <p:cNvSpPr/>
          <p:nvPr/>
        </p:nvSpPr>
        <p:spPr>
          <a:xfrm>
            <a:off x="-73298" y="6858001"/>
            <a:ext cx="73298" cy="76071"/>
          </a:xfrm>
          <a:custGeom>
            <a:avLst/>
            <a:gdLst>
              <a:gd name="connsiteX0" fmla="*/ 0 w 73298"/>
              <a:gd name="connsiteY0" fmla="*/ 0 h 76071"/>
              <a:gd name="connsiteX1" fmla="*/ 73298 w 73298"/>
              <a:gd name="connsiteY1" fmla="*/ 0 h 76071"/>
              <a:gd name="connsiteX2" fmla="*/ 73298 w 73298"/>
              <a:gd name="connsiteY2" fmla="*/ 76071 h 76071"/>
              <a:gd name="connsiteX3" fmla="*/ 0 w 73298"/>
              <a:gd name="connsiteY3" fmla="*/ 0 h 7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8" h="76071">
                <a:moveTo>
                  <a:pt x="0" y="0"/>
                </a:moveTo>
                <a:lnTo>
                  <a:pt x="73298" y="0"/>
                </a:lnTo>
                <a:lnTo>
                  <a:pt x="73298" y="76071"/>
                </a:lnTo>
                <a:lnTo>
                  <a:pt x="0" y="0"/>
                </a:lnTo>
                <a:close/>
              </a:path>
            </a:pathLst>
          </a:custGeom>
          <a:solidFill>
            <a:srgbClr val="08565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3A16E3-B7A8-7B4B-815A-03974CE7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00"/>
            <a:ext cx="10515600" cy="844202"/>
          </a:xfrm>
        </p:spPr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Simplify Bookings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13D3E2-8E86-3A47-9466-1A779E48D934}"/>
              </a:ext>
            </a:extLst>
          </p:cNvPr>
          <p:cNvGrpSpPr/>
          <p:nvPr/>
        </p:nvGrpSpPr>
        <p:grpSpPr>
          <a:xfrm>
            <a:off x="7156174" y="2014871"/>
            <a:ext cx="3850172" cy="3008879"/>
            <a:chOff x="1201813" y="1837867"/>
            <a:chExt cx="3085680" cy="300887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9AE531-6FC6-2D4B-8374-006B133004E0}"/>
                </a:ext>
              </a:extLst>
            </p:cNvPr>
            <p:cNvSpPr/>
            <p:nvPr/>
          </p:nvSpPr>
          <p:spPr>
            <a:xfrm>
              <a:off x="1201813" y="2507644"/>
              <a:ext cx="3085680" cy="2339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Calendars online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Book 24/7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Improved service to the families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Frees up family consultants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Simple no-service bookings</a:t>
              </a:r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C3F4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Easy information collection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D1FD1C-6991-C945-9A38-F6F216DD128E}"/>
                </a:ext>
              </a:extLst>
            </p:cNvPr>
            <p:cNvSpPr/>
            <p:nvPr/>
          </p:nvSpPr>
          <p:spPr>
            <a:xfrm>
              <a:off x="1201813" y="1837867"/>
              <a:ext cx="1884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6666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Online Bookings</a:t>
              </a:r>
              <a:endParaRPr lang="en-US" sz="1600" i="1" dirty="0">
                <a:solidFill>
                  <a:srgbClr val="00666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pic>
        <p:nvPicPr>
          <p:cNvPr id="3" name="Picture 2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60D1006F-BBF7-9642-B37F-42DDCF80E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43" y="1626741"/>
            <a:ext cx="7156174" cy="37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pusXenta Theme">
  <a:themeElements>
    <a:clrScheme name="OpusXenta">
      <a:dk1>
        <a:srgbClr val="3C3F41"/>
      </a:dk1>
      <a:lt1>
        <a:srgbClr val="FFFFFF"/>
      </a:lt1>
      <a:dk2>
        <a:srgbClr val="606469"/>
      </a:dk2>
      <a:lt2>
        <a:srgbClr val="B0B2B3"/>
      </a:lt2>
      <a:accent1>
        <a:srgbClr val="006666"/>
      </a:accent1>
      <a:accent2>
        <a:srgbClr val="80B3B3"/>
      </a:accent2>
      <a:accent3>
        <a:srgbClr val="0671B3"/>
      </a:accent3>
      <a:accent4>
        <a:srgbClr val="83B9DA"/>
      </a:accent4>
      <a:accent5>
        <a:srgbClr val="E9B165"/>
      </a:accent5>
      <a:accent6>
        <a:srgbClr val="F3D8B2"/>
      </a:accent6>
      <a:hlink>
        <a:srgbClr val="3C3F41"/>
      </a:hlink>
      <a:folHlink>
        <a:srgbClr val="3C3F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9cc0cff7-0ccb-4243-83bb-147cc7ba4f09">Proposal</Document_x0020_Type>
    <Customer xmlns="9cc0cff7-0ccb-4243-83bb-147cc7ba4f0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63BFB8871B2A4AA10E67C6DAC64846" ma:contentTypeVersion="14" ma:contentTypeDescription="Create a new document." ma:contentTypeScope="" ma:versionID="78b5eff44dbff9184f18e1492fc18f6f">
  <xsd:schema xmlns:xsd="http://www.w3.org/2001/XMLSchema" xmlns:xs="http://www.w3.org/2001/XMLSchema" xmlns:p="http://schemas.microsoft.com/office/2006/metadata/properties" xmlns:ns2="9cc0cff7-0ccb-4243-83bb-147cc7ba4f09" xmlns:ns3="2843e75b-d8dc-40db-8fea-97c0bd3704ac" targetNamespace="http://schemas.microsoft.com/office/2006/metadata/properties" ma:root="true" ma:fieldsID="2667c2692ea24a9ba1395c902ae66599" ns2:_="" ns3:_="">
    <xsd:import namespace="9cc0cff7-0ccb-4243-83bb-147cc7ba4f09"/>
    <xsd:import namespace="2843e75b-d8dc-40db-8fea-97c0bd3704ac"/>
    <xsd:element name="properties">
      <xsd:complexType>
        <xsd:sequence>
          <xsd:element name="documentManagement">
            <xsd:complexType>
              <xsd:all>
                <xsd:element ref="ns2:Customer" minOccurs="0"/>
                <xsd:element ref="ns2:Document_x0020_Type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0cff7-0ccb-4243-83bb-147cc7ba4f09" elementFormDefault="qualified">
    <xsd:import namespace="http://schemas.microsoft.com/office/2006/documentManagement/types"/>
    <xsd:import namespace="http://schemas.microsoft.com/office/infopath/2007/PartnerControls"/>
    <xsd:element name="Customer" ma:index="8" nillable="true" ma:displayName="Customer" ma:description="Customer company name" ma:internalName="Customer">
      <xsd:simpleType>
        <xsd:restriction base="dms:Text">
          <xsd:maxLength value="255"/>
        </xsd:restriction>
      </xsd:simpleType>
    </xsd:element>
    <xsd:element name="Document_x0020_Type" ma:index="9" nillable="true" ma:displayName="Document Type" ma:default="Proposal" ma:description="Select the type of document" ma:format="Dropdown" ma:internalName="Document_x0020_Type">
      <xsd:simpleType>
        <xsd:restriction base="dms:Choice">
          <xsd:enumeration value="Email"/>
          <xsd:enumeration value="Proposal"/>
        </xsd:restriction>
      </xsd:simple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3e75b-d8dc-40db-8fea-97c0bd3704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CE99AD-A229-4B4E-924D-4D2824D550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4A8095-0236-4151-A0D2-619C651C58D2}">
  <ds:schemaRefs>
    <ds:schemaRef ds:uri="http://schemas.microsoft.com/office/2006/metadata/properties"/>
    <ds:schemaRef ds:uri="http://schemas.microsoft.com/office/infopath/2007/PartnerControls"/>
    <ds:schemaRef ds:uri="9cc0cff7-0ccb-4243-83bb-147cc7ba4f09"/>
  </ds:schemaRefs>
</ds:datastoreItem>
</file>

<file path=customXml/itemProps3.xml><?xml version="1.0" encoding="utf-8"?>
<ds:datastoreItem xmlns:ds="http://schemas.openxmlformats.org/officeDocument/2006/customXml" ds:itemID="{306B5245-0245-467C-B05D-39787629F8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0cff7-0ccb-4243-83bb-147cc7ba4f09"/>
    <ds:schemaRef ds:uri="2843e75b-d8dc-40db-8fea-97c0bd3704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17424</TotalTime>
  <Words>388</Words>
  <Application>Microsoft Macintosh PowerPoint</Application>
  <PresentationFormat>Widescreen</PresentationFormat>
  <Paragraphs>128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Roboto</vt:lpstr>
      <vt:lpstr>Roboto Light</vt:lpstr>
      <vt:lpstr>OpusXenta Theme</vt:lpstr>
      <vt:lpstr>PowerPoint Presentation</vt:lpstr>
      <vt:lpstr>PowerPoint Presentation</vt:lpstr>
      <vt:lpstr>PowerPoint Presentation</vt:lpstr>
      <vt:lpstr>PowerPoint Presentation</vt:lpstr>
      <vt:lpstr>With powerful operational and customer service solutions</vt:lpstr>
      <vt:lpstr>And a digital presence</vt:lpstr>
      <vt:lpstr>Now every cemetery can be digital</vt:lpstr>
      <vt:lpstr>Mapping Made Easy</vt:lpstr>
      <vt:lpstr>Simplify Bookings</vt:lpstr>
      <vt:lpstr>Efficient Grounds Management</vt:lpstr>
      <vt:lpstr>Streamlined Monument Permits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Lorge</dc:creator>
  <cp:lastModifiedBy>Glenn McNeill</cp:lastModifiedBy>
  <cp:revision>726</cp:revision>
  <dcterms:created xsi:type="dcterms:W3CDTF">2015-11-25T00:57:43Z</dcterms:created>
  <dcterms:modified xsi:type="dcterms:W3CDTF">2021-04-27T02:22:48Z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0x0101005B63BFB8871B2A4AA10E67C6DAC64846</vt:lpwstr>
  </property>
</Properties>
</file>