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embeddedFont>
    <p:embeddedFont>
      <p:font typeface="Montserrat Bold" panose="00000800000000000000" charset="0"/>
      <p:regular r:id="rId31"/>
    </p:embeddedFont>
    <p:embeddedFont>
      <p:font typeface="Montserrat Classic" panose="020B0604020202020204" charset="0"/>
      <p:regular r:id="rId32"/>
    </p:embeddedFont>
    <p:embeddedFont>
      <p:font typeface="Montserrat Classic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5" t="-23542" r="-1666"/>
            </a:stretch>
          </a:blipFill>
        </p:spPr>
        <p:txBody>
          <a:bodyPr/>
          <a:lstStyle/>
          <a:p>
            <a:endParaRPr lang="en-AU"/>
          </a:p>
        </p:txBody>
      </p:sp>
      <p:sp>
        <p:nvSpPr>
          <p:cNvPr id="3" name="TextBox 3"/>
          <p:cNvSpPr txBox="1"/>
          <p:nvPr/>
        </p:nvSpPr>
        <p:spPr>
          <a:xfrm>
            <a:off x="2019300" y="2045071"/>
            <a:ext cx="9043763" cy="3364249"/>
          </a:xfrm>
          <a:prstGeom prst="rect">
            <a:avLst/>
          </a:prstGeom>
        </p:spPr>
        <p:txBody>
          <a:bodyPr lIns="0" tIns="0" rIns="0" bIns="0" rtlCol="0" anchor="t">
            <a:spAutoFit/>
          </a:bodyPr>
          <a:lstStyle/>
          <a:p>
            <a:pPr marL="0" lvl="0" indent="0">
              <a:lnSpc>
                <a:spcPts val="13543"/>
              </a:lnSpc>
              <a:spcBef>
                <a:spcPct val="0"/>
              </a:spcBef>
            </a:pPr>
            <a:r>
              <a:rPr lang="en-US" sz="9674">
                <a:solidFill>
                  <a:srgbClr val="FFFFFF"/>
                </a:solidFill>
                <a:latin typeface="Montserrat Bold"/>
              </a:rPr>
              <a:t>Product Showcase</a:t>
            </a:r>
          </a:p>
        </p:txBody>
      </p:sp>
      <p:sp>
        <p:nvSpPr>
          <p:cNvPr id="4" name="TextBox 4"/>
          <p:cNvSpPr txBox="1"/>
          <p:nvPr/>
        </p:nvSpPr>
        <p:spPr>
          <a:xfrm>
            <a:off x="2019300" y="5788075"/>
            <a:ext cx="5479266" cy="1743416"/>
          </a:xfrm>
          <a:prstGeom prst="rect">
            <a:avLst/>
          </a:prstGeom>
        </p:spPr>
        <p:txBody>
          <a:bodyPr lIns="0" tIns="0" rIns="0" bIns="0" rtlCol="0" anchor="t">
            <a:spAutoFit/>
          </a:bodyPr>
          <a:lstStyle/>
          <a:p>
            <a:pPr marL="0" lvl="0" indent="0">
              <a:lnSpc>
                <a:spcPts val="4688"/>
              </a:lnSpc>
              <a:spcBef>
                <a:spcPct val="0"/>
              </a:spcBef>
            </a:pPr>
            <a:r>
              <a:rPr lang="en-US" sz="3348">
                <a:solidFill>
                  <a:srgbClr val="FFFFFF"/>
                </a:solidFill>
                <a:latin typeface="Montserrat"/>
              </a:rPr>
              <a:t>"Our Latest Innovations and Commitment to Excellence"</a:t>
            </a:r>
          </a:p>
        </p:txBody>
      </p:sp>
      <p:grpSp>
        <p:nvGrpSpPr>
          <p:cNvPr id="5" name="Group 5"/>
          <p:cNvGrpSpPr/>
          <p:nvPr/>
        </p:nvGrpSpPr>
        <p:grpSpPr>
          <a:xfrm>
            <a:off x="11701268" y="8723957"/>
            <a:ext cx="6255444" cy="1068686"/>
            <a:chOff x="0" y="0"/>
            <a:chExt cx="8340592" cy="1424915"/>
          </a:xfrm>
        </p:grpSpPr>
        <p:sp>
          <p:nvSpPr>
            <p:cNvPr id="6" name="Freeform 6"/>
            <p:cNvSpPr/>
            <p:nvPr/>
          </p:nvSpPr>
          <p:spPr>
            <a:xfrm>
              <a:off x="0" y="29724"/>
              <a:ext cx="1423059" cy="1395191"/>
            </a:xfrm>
            <a:custGeom>
              <a:avLst/>
              <a:gdLst/>
              <a:ahLst/>
              <a:cxnLst/>
              <a:rect l="l" t="t" r="r" b="b"/>
              <a:pathLst>
                <a:path w="1423059" h="1395191">
                  <a:moveTo>
                    <a:pt x="0" y="0"/>
                  </a:moveTo>
                  <a:lnTo>
                    <a:pt x="1423059" y="0"/>
                  </a:lnTo>
                  <a:lnTo>
                    <a:pt x="1423059" y="1395191"/>
                  </a:lnTo>
                  <a:lnTo>
                    <a:pt x="0" y="1395191"/>
                  </a:lnTo>
                  <a:lnTo>
                    <a:pt x="0" y="0"/>
                  </a:lnTo>
                  <a:close/>
                </a:path>
              </a:pathLst>
            </a:custGeom>
            <a:blipFill>
              <a:blip r:embed="rId3"/>
              <a:stretch>
                <a:fillRect/>
              </a:stretch>
            </a:blipFill>
          </p:spPr>
          <p:txBody>
            <a:bodyPr/>
            <a:lstStyle/>
            <a:p>
              <a:endParaRPr lang="en-AU"/>
            </a:p>
          </p:txBody>
        </p:sp>
        <p:sp>
          <p:nvSpPr>
            <p:cNvPr id="7" name="Freeform 7"/>
            <p:cNvSpPr/>
            <p:nvPr/>
          </p:nvSpPr>
          <p:spPr>
            <a:xfrm>
              <a:off x="760603" y="0"/>
              <a:ext cx="7579989" cy="1360665"/>
            </a:xfrm>
            <a:custGeom>
              <a:avLst/>
              <a:gdLst/>
              <a:ahLst/>
              <a:cxnLst/>
              <a:rect l="l" t="t" r="r" b="b"/>
              <a:pathLst>
                <a:path w="7579989" h="1360665">
                  <a:moveTo>
                    <a:pt x="0" y="0"/>
                  </a:moveTo>
                  <a:lnTo>
                    <a:pt x="7579989" y="0"/>
                  </a:lnTo>
                  <a:lnTo>
                    <a:pt x="7579989" y="1360665"/>
                  </a:lnTo>
                  <a:lnTo>
                    <a:pt x="0" y="1360665"/>
                  </a:lnTo>
                  <a:lnTo>
                    <a:pt x="0" y="0"/>
                  </a:lnTo>
                  <a:close/>
                </a:path>
              </a:pathLst>
            </a:custGeom>
            <a:blipFill>
              <a:blip r:embed="rId4"/>
              <a:stretch>
                <a:fillRect/>
              </a:stretch>
            </a:blipFill>
          </p:spPr>
          <p:txBody>
            <a:bodyPr/>
            <a:lstStyle/>
            <a:p>
              <a:endParaRPr lang="en-AU"/>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47364" y="0"/>
            <a:ext cx="18301557" cy="10287000"/>
          </a:xfrm>
          <a:custGeom>
            <a:avLst/>
            <a:gdLst/>
            <a:ahLst/>
            <a:cxnLst/>
            <a:rect l="l" t="t" r="r" b="b"/>
            <a:pathLst>
              <a:path w="18301557" h="10287000">
                <a:moveTo>
                  <a:pt x="0" y="0"/>
                </a:moveTo>
                <a:lnTo>
                  <a:pt x="18301557" y="0"/>
                </a:lnTo>
                <a:lnTo>
                  <a:pt x="18301557" y="10287000"/>
                </a:lnTo>
                <a:lnTo>
                  <a:pt x="0" y="10287000"/>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0" y="0"/>
            <a:ext cx="6350933" cy="10287000"/>
            <a:chOff x="0" y="0"/>
            <a:chExt cx="1672674" cy="2709333"/>
          </a:xfrm>
        </p:grpSpPr>
        <p:sp>
          <p:nvSpPr>
            <p:cNvPr id="4" name="Freeform 4"/>
            <p:cNvSpPr/>
            <p:nvPr/>
          </p:nvSpPr>
          <p:spPr>
            <a:xfrm>
              <a:off x="0" y="0"/>
              <a:ext cx="1672674" cy="2709333"/>
            </a:xfrm>
            <a:custGeom>
              <a:avLst/>
              <a:gdLst/>
              <a:ahLst/>
              <a:cxnLst/>
              <a:rect l="l" t="t" r="r" b="b"/>
              <a:pathLst>
                <a:path w="1672674" h="2709333">
                  <a:moveTo>
                    <a:pt x="0" y="0"/>
                  </a:moveTo>
                  <a:lnTo>
                    <a:pt x="1672674" y="0"/>
                  </a:lnTo>
                  <a:lnTo>
                    <a:pt x="1672674" y="2709333"/>
                  </a:lnTo>
                  <a:lnTo>
                    <a:pt x="0" y="2709333"/>
                  </a:lnTo>
                  <a:close/>
                </a:path>
              </a:pathLst>
            </a:custGeom>
            <a:solidFill>
              <a:srgbClr val="F0EEED"/>
            </a:solidFill>
          </p:spPr>
          <p:txBody>
            <a:bodyPr/>
            <a:lstStyle/>
            <a:p>
              <a:endParaRPr lang="en-AU"/>
            </a:p>
          </p:txBody>
        </p:sp>
        <p:sp>
          <p:nvSpPr>
            <p:cNvPr id="5" name="TextBox 5"/>
            <p:cNvSpPr txBox="1"/>
            <p:nvPr/>
          </p:nvSpPr>
          <p:spPr>
            <a:xfrm>
              <a:off x="0" y="-19050"/>
              <a:ext cx="1672674" cy="2728383"/>
            </a:xfrm>
            <a:prstGeom prst="rect">
              <a:avLst/>
            </a:prstGeom>
          </p:spPr>
          <p:txBody>
            <a:bodyPr lIns="50800" tIns="50800" rIns="50800" bIns="50800" rtlCol="0" anchor="ctr"/>
            <a:lstStyle/>
            <a:p>
              <a:pPr algn="ctr">
                <a:lnSpc>
                  <a:spcPts val="2730"/>
                </a:lnSpc>
              </a:pPr>
              <a:endParaRPr/>
            </a:p>
          </p:txBody>
        </p:sp>
      </p:grpSp>
      <p:sp>
        <p:nvSpPr>
          <p:cNvPr id="6" name="AutoShape 6"/>
          <p:cNvSpPr/>
          <p:nvPr/>
        </p:nvSpPr>
        <p:spPr>
          <a:xfrm>
            <a:off x="7963813" y="3187069"/>
            <a:ext cx="4029453" cy="0"/>
          </a:xfrm>
          <a:prstGeom prst="line">
            <a:avLst/>
          </a:prstGeom>
          <a:ln w="19050" cap="flat">
            <a:solidFill>
              <a:srgbClr val="000000"/>
            </a:solidFill>
            <a:prstDash val="solid"/>
            <a:headEnd type="none" w="sm" len="sm"/>
            <a:tailEnd type="oval" w="lg" len="lg"/>
          </a:ln>
        </p:spPr>
        <p:txBody>
          <a:bodyPr/>
          <a:lstStyle/>
          <a:p>
            <a:endParaRPr lang="en-AU"/>
          </a:p>
        </p:txBody>
      </p:sp>
      <p:sp>
        <p:nvSpPr>
          <p:cNvPr id="7" name="AutoShape 7"/>
          <p:cNvSpPr/>
          <p:nvPr/>
        </p:nvSpPr>
        <p:spPr>
          <a:xfrm flipV="1">
            <a:off x="7963813" y="5143500"/>
            <a:ext cx="4834329" cy="9525"/>
          </a:xfrm>
          <a:prstGeom prst="line">
            <a:avLst/>
          </a:prstGeom>
          <a:ln w="19050" cap="flat">
            <a:solidFill>
              <a:srgbClr val="000000"/>
            </a:solidFill>
            <a:prstDash val="solid"/>
            <a:headEnd type="none" w="sm" len="sm"/>
            <a:tailEnd type="oval" w="lg" len="lg"/>
          </a:ln>
        </p:spPr>
        <p:txBody>
          <a:bodyPr/>
          <a:lstStyle/>
          <a:p>
            <a:endParaRPr lang="en-AU"/>
          </a:p>
        </p:txBody>
      </p:sp>
      <p:sp>
        <p:nvSpPr>
          <p:cNvPr id="8" name="AutoShape 8"/>
          <p:cNvSpPr/>
          <p:nvPr/>
        </p:nvSpPr>
        <p:spPr>
          <a:xfrm>
            <a:off x="7963813" y="5897940"/>
            <a:ext cx="3564571" cy="0"/>
          </a:xfrm>
          <a:prstGeom prst="line">
            <a:avLst/>
          </a:prstGeom>
          <a:ln w="19050" cap="flat">
            <a:solidFill>
              <a:srgbClr val="000000"/>
            </a:solidFill>
            <a:prstDash val="solid"/>
            <a:headEnd type="none" w="sm" len="sm"/>
            <a:tailEnd type="oval" w="lg" len="lg"/>
          </a:ln>
        </p:spPr>
        <p:txBody>
          <a:bodyPr/>
          <a:lstStyle/>
          <a:p>
            <a:endParaRPr lang="en-AU"/>
          </a:p>
        </p:txBody>
      </p:sp>
      <p:sp>
        <p:nvSpPr>
          <p:cNvPr id="9" name="AutoShape 9"/>
          <p:cNvSpPr/>
          <p:nvPr/>
        </p:nvSpPr>
        <p:spPr>
          <a:xfrm flipV="1">
            <a:off x="7963813" y="7269375"/>
            <a:ext cx="4809322" cy="0"/>
          </a:xfrm>
          <a:prstGeom prst="line">
            <a:avLst/>
          </a:prstGeom>
          <a:ln w="19050" cap="flat">
            <a:solidFill>
              <a:srgbClr val="000000"/>
            </a:solidFill>
            <a:prstDash val="solid"/>
            <a:headEnd type="none" w="sm" len="sm"/>
            <a:tailEnd type="oval" w="lg" len="lg"/>
          </a:ln>
        </p:spPr>
        <p:txBody>
          <a:bodyPr/>
          <a:lstStyle/>
          <a:p>
            <a:endParaRPr lang="en-AU"/>
          </a:p>
        </p:txBody>
      </p:sp>
      <p:sp>
        <p:nvSpPr>
          <p:cNvPr id="10" name="AutoShape 10"/>
          <p:cNvSpPr/>
          <p:nvPr/>
        </p:nvSpPr>
        <p:spPr>
          <a:xfrm>
            <a:off x="7963813" y="8374275"/>
            <a:ext cx="4555392" cy="0"/>
          </a:xfrm>
          <a:prstGeom prst="line">
            <a:avLst/>
          </a:prstGeom>
          <a:ln w="19050" cap="flat">
            <a:solidFill>
              <a:srgbClr val="000000"/>
            </a:solidFill>
            <a:prstDash val="solid"/>
            <a:headEnd type="none" w="sm" len="sm"/>
            <a:tailEnd type="oval" w="lg" len="lg"/>
          </a:ln>
        </p:spPr>
        <p:txBody>
          <a:bodyPr/>
          <a:lstStyle/>
          <a:p>
            <a:endParaRPr lang="en-AU"/>
          </a:p>
        </p:txBody>
      </p:sp>
      <p:sp>
        <p:nvSpPr>
          <p:cNvPr id="11" name="TextBox 11"/>
          <p:cNvSpPr txBox="1"/>
          <p:nvPr/>
        </p:nvSpPr>
        <p:spPr>
          <a:xfrm>
            <a:off x="5244554" y="2874325"/>
            <a:ext cx="2511147" cy="438743"/>
          </a:xfrm>
          <a:prstGeom prst="rect">
            <a:avLst/>
          </a:prstGeom>
        </p:spPr>
        <p:txBody>
          <a:bodyPr lIns="0" tIns="0" rIns="0" bIns="0" rtlCol="0" anchor="t">
            <a:spAutoFit/>
          </a:bodyPr>
          <a:lstStyle/>
          <a:p>
            <a:pPr algn="r">
              <a:lnSpc>
                <a:spcPts val="3640"/>
              </a:lnSpc>
            </a:pPr>
            <a:r>
              <a:rPr lang="en-US" sz="2600">
                <a:solidFill>
                  <a:srgbClr val="000000"/>
                </a:solidFill>
                <a:latin typeface="Montserrat"/>
              </a:rPr>
              <a:t>Design Cover</a:t>
            </a:r>
          </a:p>
        </p:txBody>
      </p:sp>
      <p:sp>
        <p:nvSpPr>
          <p:cNvPr id="12" name="TextBox 12"/>
          <p:cNvSpPr txBox="1"/>
          <p:nvPr/>
        </p:nvSpPr>
        <p:spPr>
          <a:xfrm>
            <a:off x="3081961" y="4890791"/>
            <a:ext cx="4673740" cy="438770"/>
          </a:xfrm>
          <a:prstGeom prst="rect">
            <a:avLst/>
          </a:prstGeom>
        </p:spPr>
        <p:txBody>
          <a:bodyPr lIns="0" tIns="0" rIns="0" bIns="0" rtlCol="0" anchor="t">
            <a:spAutoFit/>
          </a:bodyPr>
          <a:lstStyle/>
          <a:p>
            <a:pPr algn="r">
              <a:lnSpc>
                <a:spcPts val="3640"/>
              </a:lnSpc>
            </a:pPr>
            <a:r>
              <a:rPr lang="en-US" sz="2600">
                <a:solidFill>
                  <a:srgbClr val="000000"/>
                </a:solidFill>
                <a:latin typeface="Montserrat"/>
              </a:rPr>
              <a:t>Keepsake Compartment</a:t>
            </a:r>
          </a:p>
        </p:txBody>
      </p:sp>
      <p:sp>
        <p:nvSpPr>
          <p:cNvPr id="13" name="TextBox 13"/>
          <p:cNvSpPr txBox="1"/>
          <p:nvPr/>
        </p:nvSpPr>
        <p:spPr>
          <a:xfrm>
            <a:off x="6841866" y="5654756"/>
            <a:ext cx="913835" cy="438743"/>
          </a:xfrm>
          <a:prstGeom prst="rect">
            <a:avLst/>
          </a:prstGeom>
        </p:spPr>
        <p:txBody>
          <a:bodyPr lIns="0" tIns="0" rIns="0" bIns="0" rtlCol="0" anchor="t">
            <a:spAutoFit/>
          </a:bodyPr>
          <a:lstStyle/>
          <a:p>
            <a:pPr algn="r">
              <a:lnSpc>
                <a:spcPts val="3640"/>
              </a:lnSpc>
            </a:pPr>
            <a:r>
              <a:rPr lang="en-US" sz="2600">
                <a:solidFill>
                  <a:srgbClr val="000000"/>
                </a:solidFill>
                <a:latin typeface="Montserrat"/>
              </a:rPr>
              <a:t>Lock</a:t>
            </a:r>
          </a:p>
        </p:txBody>
      </p:sp>
      <p:sp>
        <p:nvSpPr>
          <p:cNvPr id="14" name="TextBox 14"/>
          <p:cNvSpPr txBox="1"/>
          <p:nvPr/>
        </p:nvSpPr>
        <p:spPr>
          <a:xfrm>
            <a:off x="5244554" y="7016666"/>
            <a:ext cx="2511147" cy="438743"/>
          </a:xfrm>
          <a:prstGeom prst="rect">
            <a:avLst/>
          </a:prstGeom>
        </p:spPr>
        <p:txBody>
          <a:bodyPr lIns="0" tIns="0" rIns="0" bIns="0" rtlCol="0" anchor="t">
            <a:spAutoFit/>
          </a:bodyPr>
          <a:lstStyle/>
          <a:p>
            <a:pPr algn="r">
              <a:lnSpc>
                <a:spcPts val="3640"/>
              </a:lnSpc>
            </a:pPr>
            <a:r>
              <a:rPr lang="en-US" sz="2600">
                <a:solidFill>
                  <a:srgbClr val="000000"/>
                </a:solidFill>
                <a:latin typeface="Montserrat"/>
              </a:rPr>
              <a:t>Ash Interment</a:t>
            </a:r>
          </a:p>
        </p:txBody>
      </p:sp>
      <p:sp>
        <p:nvSpPr>
          <p:cNvPr id="15" name="TextBox 15"/>
          <p:cNvSpPr txBox="1"/>
          <p:nvPr/>
        </p:nvSpPr>
        <p:spPr>
          <a:xfrm>
            <a:off x="4784466" y="8131684"/>
            <a:ext cx="2971235" cy="438743"/>
          </a:xfrm>
          <a:prstGeom prst="rect">
            <a:avLst/>
          </a:prstGeom>
        </p:spPr>
        <p:txBody>
          <a:bodyPr lIns="0" tIns="0" rIns="0" bIns="0" rtlCol="0" anchor="t">
            <a:spAutoFit/>
          </a:bodyPr>
          <a:lstStyle/>
          <a:p>
            <a:pPr algn="r">
              <a:lnSpc>
                <a:spcPts val="3640"/>
              </a:lnSpc>
            </a:pPr>
            <a:r>
              <a:rPr lang="en-US" sz="2600">
                <a:solidFill>
                  <a:srgbClr val="000000"/>
                </a:solidFill>
                <a:latin typeface="Montserrat"/>
              </a:rPr>
              <a:t>Installation Fixing</a:t>
            </a:r>
          </a:p>
        </p:txBody>
      </p:sp>
      <p:sp>
        <p:nvSpPr>
          <p:cNvPr id="16" name="Freeform 16"/>
          <p:cNvSpPr/>
          <p:nvPr/>
        </p:nvSpPr>
        <p:spPr>
          <a:xfrm>
            <a:off x="257320" y="300620"/>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367065" y="4452668"/>
            <a:ext cx="5892235" cy="1288888"/>
          </a:xfrm>
          <a:prstGeom prst="rect">
            <a:avLst/>
          </a:prstGeom>
        </p:spPr>
        <p:txBody>
          <a:bodyPr lIns="0" tIns="0" rIns="0" bIns="0" rtlCol="0" anchor="t">
            <a:spAutoFit/>
          </a:bodyPr>
          <a:lstStyle/>
          <a:p>
            <a:pPr>
              <a:lnSpc>
                <a:spcPts val="3499"/>
              </a:lnSpc>
            </a:pPr>
            <a:r>
              <a:rPr lang="en-US" sz="2499">
                <a:solidFill>
                  <a:srgbClr val="000000"/>
                </a:solidFill>
                <a:latin typeface="Montserrat"/>
              </a:rPr>
              <a:t>We have created a wide selection of unique designs for both children's and adult memorials.</a:t>
            </a:r>
          </a:p>
        </p:txBody>
      </p:sp>
      <p:grpSp>
        <p:nvGrpSpPr>
          <p:cNvPr id="3" name="Group 3"/>
          <p:cNvGrpSpPr>
            <a:grpSpLocks noChangeAspect="1"/>
          </p:cNvGrpSpPr>
          <p:nvPr/>
        </p:nvGrpSpPr>
        <p:grpSpPr>
          <a:xfrm>
            <a:off x="1028700" y="846397"/>
            <a:ext cx="8928964" cy="8594206"/>
            <a:chOff x="30480" y="591820"/>
            <a:chExt cx="12736830" cy="12259310"/>
          </a:xfrm>
        </p:grpSpPr>
        <p:sp>
          <p:nvSpPr>
            <p:cNvPr id="4" name="Freeform 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2"/>
              <a:stretch>
                <a:fillRect l="-10836" t="-5134" r="-4270" b="5134"/>
              </a:stretch>
            </a:blipFill>
          </p:spPr>
          <p:txBody>
            <a:bodyPr/>
            <a:lstStyle/>
            <a:p>
              <a:endParaRPr lang="en-AU"/>
            </a:p>
          </p:txBody>
        </p:sp>
      </p:grpSp>
      <p:sp>
        <p:nvSpPr>
          <p:cNvPr id="5" name="Freeform 5"/>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02910" y="1564792"/>
            <a:ext cx="12447681" cy="7157416"/>
          </a:xfrm>
          <a:custGeom>
            <a:avLst/>
            <a:gdLst/>
            <a:ahLst/>
            <a:cxnLst/>
            <a:rect l="l" t="t" r="r" b="b"/>
            <a:pathLst>
              <a:path w="12447681" h="7157416">
                <a:moveTo>
                  <a:pt x="0" y="0"/>
                </a:moveTo>
                <a:lnTo>
                  <a:pt x="12447680" y="0"/>
                </a:lnTo>
                <a:lnTo>
                  <a:pt x="12447680" y="7157416"/>
                </a:lnTo>
                <a:lnTo>
                  <a:pt x="0" y="7157416"/>
                </a:lnTo>
                <a:lnTo>
                  <a:pt x="0" y="0"/>
                </a:lnTo>
                <a:close/>
              </a:path>
            </a:pathLst>
          </a:custGeom>
          <a:blipFill>
            <a:blip r:embed="rId2"/>
            <a:stretch>
              <a:fillRect/>
            </a:stretch>
          </a:blipFill>
        </p:spPr>
        <p:txBody>
          <a:bodyPr/>
          <a:lstStyle/>
          <a:p>
            <a:endParaRPr lang="en-AU"/>
          </a:p>
        </p:txBody>
      </p:sp>
      <p:sp>
        <p:nvSpPr>
          <p:cNvPr id="3" name="TextBox 3"/>
          <p:cNvSpPr txBox="1"/>
          <p:nvPr/>
        </p:nvSpPr>
        <p:spPr>
          <a:xfrm>
            <a:off x="10604557" y="2449963"/>
            <a:ext cx="6654743" cy="2000141"/>
          </a:xfrm>
          <a:prstGeom prst="rect">
            <a:avLst/>
          </a:prstGeom>
        </p:spPr>
        <p:txBody>
          <a:bodyPr lIns="0" tIns="0" rIns="0" bIns="0" rtlCol="0" anchor="t">
            <a:spAutoFit/>
          </a:bodyPr>
          <a:lstStyle/>
          <a:p>
            <a:pPr marL="0" lvl="0" indent="0" algn="l">
              <a:lnSpc>
                <a:spcPts val="7649"/>
              </a:lnSpc>
              <a:spcBef>
                <a:spcPct val="0"/>
              </a:spcBef>
            </a:pPr>
            <a:r>
              <a:rPr lang="en-US" sz="8499">
                <a:solidFill>
                  <a:srgbClr val="000000"/>
                </a:solidFill>
                <a:latin typeface="Montserrat"/>
              </a:rPr>
              <a:t>Accessibility Memorial</a:t>
            </a:r>
          </a:p>
        </p:txBody>
      </p:sp>
      <p:sp>
        <p:nvSpPr>
          <p:cNvPr id="4" name="TextBox 4"/>
          <p:cNvSpPr txBox="1"/>
          <p:nvPr/>
        </p:nvSpPr>
        <p:spPr>
          <a:xfrm>
            <a:off x="10604557" y="4806327"/>
            <a:ext cx="6299143" cy="2590232"/>
          </a:xfrm>
          <a:prstGeom prst="rect">
            <a:avLst/>
          </a:prstGeom>
        </p:spPr>
        <p:txBody>
          <a:bodyPr lIns="0" tIns="0" rIns="0" bIns="0" rtlCol="0" anchor="t">
            <a:spAutoFit/>
          </a:bodyPr>
          <a:lstStyle/>
          <a:p>
            <a:pPr>
              <a:lnSpc>
                <a:spcPts val="2999"/>
              </a:lnSpc>
            </a:pPr>
            <a:r>
              <a:rPr lang="en-US" sz="2499">
                <a:solidFill>
                  <a:srgbClr val="000000"/>
                </a:solidFill>
                <a:latin typeface="Montserrat"/>
              </a:rPr>
              <a:t>This innovative design allows individuals to effortlessly view plaques and interment spaces, as well as touch and arrange flowers, without the inconvenience of bending down to lower levels.</a:t>
            </a:r>
          </a:p>
          <a:p>
            <a:pPr marL="0" lvl="0" indent="0" algn="l">
              <a:lnSpc>
                <a:spcPts val="2999"/>
              </a:lnSpc>
              <a:spcBef>
                <a:spcPct val="0"/>
              </a:spcBef>
            </a:pPr>
            <a:endParaRPr lang="en-US" sz="2499">
              <a:solidFill>
                <a:srgbClr val="000000"/>
              </a:solidFill>
              <a:latin typeface="Montserrat"/>
            </a:endParaRPr>
          </a:p>
        </p:txBody>
      </p:sp>
      <p:sp>
        <p:nvSpPr>
          <p:cNvPr id="5" name="Freeform 5"/>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
        <p:nvSpPr>
          <p:cNvPr id="6" name="TextBox 6"/>
          <p:cNvSpPr txBox="1"/>
          <p:nvPr/>
        </p:nvSpPr>
        <p:spPr>
          <a:xfrm>
            <a:off x="10604557" y="7752782"/>
            <a:ext cx="6299143" cy="1104656"/>
          </a:xfrm>
          <a:prstGeom prst="rect">
            <a:avLst/>
          </a:prstGeom>
        </p:spPr>
        <p:txBody>
          <a:bodyPr lIns="0" tIns="0" rIns="0" bIns="0" rtlCol="0" anchor="t">
            <a:spAutoFit/>
          </a:bodyPr>
          <a:lstStyle/>
          <a:p>
            <a:pPr marL="539749" lvl="1" indent="-269875">
              <a:lnSpc>
                <a:spcPts val="2999"/>
              </a:lnSpc>
              <a:buFont typeface="Arial"/>
              <a:buChar char="•"/>
            </a:pPr>
            <a:r>
              <a:rPr lang="en-US" sz="2499" dirty="0">
                <a:solidFill>
                  <a:srgbClr val="000000"/>
                </a:solidFill>
                <a:latin typeface="Montserrat"/>
              </a:rPr>
              <a:t>2 ash containers per position</a:t>
            </a:r>
          </a:p>
          <a:p>
            <a:pPr marL="539749" lvl="1" indent="-269875">
              <a:lnSpc>
                <a:spcPts val="2999"/>
              </a:lnSpc>
              <a:buFont typeface="Arial"/>
              <a:buChar char="•"/>
            </a:pPr>
            <a:r>
              <a:rPr lang="en-US" sz="2499" dirty="0">
                <a:solidFill>
                  <a:srgbClr val="000000"/>
                </a:solidFill>
                <a:latin typeface="Montserrat"/>
              </a:rPr>
              <a:t>Wheelchair accessible</a:t>
            </a:r>
          </a:p>
          <a:p>
            <a:pPr marL="539749" lvl="1" indent="-269875" algn="l">
              <a:lnSpc>
                <a:spcPts val="2999"/>
              </a:lnSpc>
              <a:buFont typeface="Arial"/>
              <a:buChar char="•"/>
            </a:pPr>
            <a:r>
              <a:rPr lang="en-US" sz="2499" dirty="0">
                <a:solidFill>
                  <a:srgbClr val="000000"/>
                </a:solidFill>
                <a:latin typeface="Montserrat"/>
              </a:rPr>
              <a:t>Made from granite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168125"/>
            <a:ext cx="10191228" cy="7090175"/>
            <a:chOff x="0" y="0"/>
            <a:chExt cx="13588304" cy="9453567"/>
          </a:xfrm>
        </p:grpSpPr>
        <p:sp>
          <p:nvSpPr>
            <p:cNvPr id="3" name="Freeform 3"/>
            <p:cNvSpPr/>
            <p:nvPr/>
          </p:nvSpPr>
          <p:spPr>
            <a:xfrm rot="-508987">
              <a:off x="2127833" y="2569683"/>
              <a:ext cx="6486359" cy="6440689"/>
            </a:xfrm>
            <a:custGeom>
              <a:avLst/>
              <a:gdLst/>
              <a:ahLst/>
              <a:cxnLst/>
              <a:rect l="l" t="t" r="r" b="b"/>
              <a:pathLst>
                <a:path w="6486359" h="6440689">
                  <a:moveTo>
                    <a:pt x="0" y="0"/>
                  </a:moveTo>
                  <a:lnTo>
                    <a:pt x="6486359" y="0"/>
                  </a:lnTo>
                  <a:lnTo>
                    <a:pt x="6486359" y="6440689"/>
                  </a:lnTo>
                  <a:lnTo>
                    <a:pt x="0" y="6440689"/>
                  </a:lnTo>
                  <a:lnTo>
                    <a:pt x="0" y="0"/>
                  </a:lnTo>
                  <a:close/>
                </a:path>
              </a:pathLst>
            </a:custGeom>
            <a:blipFill>
              <a:blip r:embed="rId2"/>
              <a:stretch>
                <a:fillRect l="-210129" t="-73156" b="-118870"/>
              </a:stretch>
            </a:blipFill>
          </p:spPr>
          <p:txBody>
            <a:bodyPr/>
            <a:lstStyle/>
            <a:p>
              <a:endParaRPr lang="en-AU"/>
            </a:p>
          </p:txBody>
        </p:sp>
        <p:grpSp>
          <p:nvGrpSpPr>
            <p:cNvPr id="4" name="Group 4"/>
            <p:cNvGrpSpPr/>
            <p:nvPr/>
          </p:nvGrpSpPr>
          <p:grpSpPr>
            <a:xfrm rot="-3228350">
              <a:off x="2181204" y="4409312"/>
              <a:ext cx="2196514" cy="768785"/>
              <a:chOff x="0" y="0"/>
              <a:chExt cx="433879" cy="151859"/>
            </a:xfrm>
          </p:grpSpPr>
          <p:sp>
            <p:nvSpPr>
              <p:cNvPr id="5" name="Freeform 5"/>
              <p:cNvSpPr/>
              <p:nvPr/>
            </p:nvSpPr>
            <p:spPr>
              <a:xfrm>
                <a:off x="0" y="0"/>
                <a:ext cx="433879" cy="151859"/>
              </a:xfrm>
              <a:custGeom>
                <a:avLst/>
                <a:gdLst/>
                <a:ahLst/>
                <a:cxnLst/>
                <a:rect l="l" t="t" r="r" b="b"/>
                <a:pathLst>
                  <a:path w="433879" h="151859">
                    <a:moveTo>
                      <a:pt x="0" y="0"/>
                    </a:moveTo>
                    <a:lnTo>
                      <a:pt x="433879" y="0"/>
                    </a:lnTo>
                    <a:lnTo>
                      <a:pt x="433879" y="151859"/>
                    </a:lnTo>
                    <a:lnTo>
                      <a:pt x="0" y="151859"/>
                    </a:lnTo>
                    <a:close/>
                  </a:path>
                </a:pathLst>
              </a:custGeom>
              <a:solidFill>
                <a:srgbClr val="FFFFFF"/>
              </a:solidFill>
            </p:spPr>
            <p:txBody>
              <a:bodyPr/>
              <a:lstStyle/>
              <a:p>
                <a:endParaRPr lang="en-AU"/>
              </a:p>
            </p:txBody>
          </p:sp>
          <p:sp>
            <p:nvSpPr>
              <p:cNvPr id="6" name="TextBox 6"/>
              <p:cNvSpPr txBox="1"/>
              <p:nvPr/>
            </p:nvSpPr>
            <p:spPr>
              <a:xfrm>
                <a:off x="0" y="-47625"/>
                <a:ext cx="433879" cy="199484"/>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rot="-1842951">
              <a:off x="3413012" y="3517877"/>
              <a:ext cx="2196514" cy="768785"/>
              <a:chOff x="0" y="0"/>
              <a:chExt cx="433879" cy="151859"/>
            </a:xfrm>
          </p:grpSpPr>
          <p:sp>
            <p:nvSpPr>
              <p:cNvPr id="8" name="Freeform 8"/>
              <p:cNvSpPr/>
              <p:nvPr/>
            </p:nvSpPr>
            <p:spPr>
              <a:xfrm>
                <a:off x="0" y="0"/>
                <a:ext cx="433879" cy="151859"/>
              </a:xfrm>
              <a:custGeom>
                <a:avLst/>
                <a:gdLst/>
                <a:ahLst/>
                <a:cxnLst/>
                <a:rect l="l" t="t" r="r" b="b"/>
                <a:pathLst>
                  <a:path w="433879" h="151859">
                    <a:moveTo>
                      <a:pt x="0" y="0"/>
                    </a:moveTo>
                    <a:lnTo>
                      <a:pt x="433879" y="0"/>
                    </a:lnTo>
                    <a:lnTo>
                      <a:pt x="433879" y="151859"/>
                    </a:lnTo>
                    <a:lnTo>
                      <a:pt x="0" y="151859"/>
                    </a:lnTo>
                    <a:close/>
                  </a:path>
                </a:pathLst>
              </a:custGeom>
              <a:solidFill>
                <a:srgbClr val="FFFFFF"/>
              </a:solidFill>
            </p:spPr>
            <p:txBody>
              <a:bodyPr/>
              <a:lstStyle/>
              <a:p>
                <a:endParaRPr lang="en-AU"/>
              </a:p>
            </p:txBody>
          </p:sp>
          <p:sp>
            <p:nvSpPr>
              <p:cNvPr id="9" name="TextBox 9"/>
              <p:cNvSpPr txBox="1"/>
              <p:nvPr/>
            </p:nvSpPr>
            <p:spPr>
              <a:xfrm>
                <a:off x="0" y="-47625"/>
                <a:ext cx="433879" cy="199484"/>
              </a:xfrm>
              <a:prstGeom prst="rect">
                <a:avLst/>
              </a:prstGeom>
            </p:spPr>
            <p:txBody>
              <a:bodyPr lIns="50800" tIns="50800" rIns="50800" bIns="50800" rtlCol="0" anchor="ctr"/>
              <a:lstStyle/>
              <a:p>
                <a:pPr algn="ctr">
                  <a:lnSpc>
                    <a:spcPts val="3640"/>
                  </a:lnSpc>
                </a:pPr>
                <a:endParaRPr/>
              </a:p>
            </p:txBody>
          </p:sp>
        </p:grpSp>
        <p:grpSp>
          <p:nvGrpSpPr>
            <p:cNvPr id="10" name="Group 10"/>
            <p:cNvGrpSpPr/>
            <p:nvPr/>
          </p:nvGrpSpPr>
          <p:grpSpPr>
            <a:xfrm rot="-1278325">
              <a:off x="3661283" y="3383603"/>
              <a:ext cx="2196514" cy="768785"/>
              <a:chOff x="0" y="0"/>
              <a:chExt cx="433879" cy="151859"/>
            </a:xfrm>
          </p:grpSpPr>
          <p:sp>
            <p:nvSpPr>
              <p:cNvPr id="11" name="Freeform 11"/>
              <p:cNvSpPr/>
              <p:nvPr/>
            </p:nvSpPr>
            <p:spPr>
              <a:xfrm>
                <a:off x="0" y="0"/>
                <a:ext cx="433879" cy="151859"/>
              </a:xfrm>
              <a:custGeom>
                <a:avLst/>
                <a:gdLst/>
                <a:ahLst/>
                <a:cxnLst/>
                <a:rect l="l" t="t" r="r" b="b"/>
                <a:pathLst>
                  <a:path w="433879" h="151859">
                    <a:moveTo>
                      <a:pt x="0" y="0"/>
                    </a:moveTo>
                    <a:lnTo>
                      <a:pt x="433879" y="0"/>
                    </a:lnTo>
                    <a:lnTo>
                      <a:pt x="433879" y="151859"/>
                    </a:lnTo>
                    <a:lnTo>
                      <a:pt x="0" y="151859"/>
                    </a:lnTo>
                    <a:close/>
                  </a:path>
                </a:pathLst>
              </a:custGeom>
              <a:solidFill>
                <a:srgbClr val="FFFFFF"/>
              </a:solidFill>
            </p:spPr>
            <p:txBody>
              <a:bodyPr/>
              <a:lstStyle/>
              <a:p>
                <a:endParaRPr lang="en-AU"/>
              </a:p>
            </p:txBody>
          </p:sp>
          <p:sp>
            <p:nvSpPr>
              <p:cNvPr id="12" name="TextBox 12"/>
              <p:cNvSpPr txBox="1"/>
              <p:nvPr/>
            </p:nvSpPr>
            <p:spPr>
              <a:xfrm>
                <a:off x="0" y="-47625"/>
                <a:ext cx="433879" cy="199484"/>
              </a:xfrm>
              <a:prstGeom prst="rect">
                <a:avLst/>
              </a:prstGeom>
            </p:spPr>
            <p:txBody>
              <a:bodyPr lIns="50800" tIns="50800" rIns="50800" bIns="50800" rtlCol="0" anchor="ctr"/>
              <a:lstStyle/>
              <a:p>
                <a:pPr algn="ctr">
                  <a:lnSpc>
                    <a:spcPts val="3640"/>
                  </a:lnSpc>
                </a:pPr>
                <a:endParaRPr/>
              </a:p>
            </p:txBody>
          </p:sp>
        </p:grpSp>
        <p:grpSp>
          <p:nvGrpSpPr>
            <p:cNvPr id="13" name="Group 13"/>
            <p:cNvGrpSpPr/>
            <p:nvPr/>
          </p:nvGrpSpPr>
          <p:grpSpPr>
            <a:xfrm rot="-893688">
              <a:off x="4196021" y="3190965"/>
              <a:ext cx="2196514" cy="768785"/>
              <a:chOff x="0" y="0"/>
              <a:chExt cx="433879" cy="151859"/>
            </a:xfrm>
          </p:grpSpPr>
          <p:sp>
            <p:nvSpPr>
              <p:cNvPr id="14" name="Freeform 14"/>
              <p:cNvSpPr/>
              <p:nvPr/>
            </p:nvSpPr>
            <p:spPr>
              <a:xfrm>
                <a:off x="0" y="0"/>
                <a:ext cx="433879" cy="151859"/>
              </a:xfrm>
              <a:custGeom>
                <a:avLst/>
                <a:gdLst/>
                <a:ahLst/>
                <a:cxnLst/>
                <a:rect l="l" t="t" r="r" b="b"/>
                <a:pathLst>
                  <a:path w="433879" h="151859">
                    <a:moveTo>
                      <a:pt x="0" y="0"/>
                    </a:moveTo>
                    <a:lnTo>
                      <a:pt x="433879" y="0"/>
                    </a:lnTo>
                    <a:lnTo>
                      <a:pt x="433879" y="151859"/>
                    </a:lnTo>
                    <a:lnTo>
                      <a:pt x="0" y="151859"/>
                    </a:lnTo>
                    <a:close/>
                  </a:path>
                </a:pathLst>
              </a:custGeom>
              <a:solidFill>
                <a:srgbClr val="FFFFFF"/>
              </a:solidFill>
            </p:spPr>
            <p:txBody>
              <a:bodyPr/>
              <a:lstStyle/>
              <a:p>
                <a:endParaRPr lang="en-AU"/>
              </a:p>
            </p:txBody>
          </p:sp>
          <p:sp>
            <p:nvSpPr>
              <p:cNvPr id="15" name="TextBox 15"/>
              <p:cNvSpPr txBox="1"/>
              <p:nvPr/>
            </p:nvSpPr>
            <p:spPr>
              <a:xfrm>
                <a:off x="0" y="-47625"/>
                <a:ext cx="433879" cy="199484"/>
              </a:xfrm>
              <a:prstGeom prst="rect">
                <a:avLst/>
              </a:prstGeom>
            </p:spPr>
            <p:txBody>
              <a:bodyPr lIns="50800" tIns="50800" rIns="50800" bIns="50800" rtlCol="0" anchor="ctr"/>
              <a:lstStyle/>
              <a:p>
                <a:pPr algn="ctr">
                  <a:lnSpc>
                    <a:spcPts val="3640"/>
                  </a:lnSpc>
                </a:pPr>
                <a:endParaRPr/>
              </a:p>
            </p:txBody>
          </p:sp>
        </p:grpSp>
        <p:grpSp>
          <p:nvGrpSpPr>
            <p:cNvPr id="16" name="Group 16"/>
            <p:cNvGrpSpPr/>
            <p:nvPr/>
          </p:nvGrpSpPr>
          <p:grpSpPr>
            <a:xfrm rot="-2549560">
              <a:off x="2845343" y="4355665"/>
              <a:ext cx="1110125" cy="725996"/>
              <a:chOff x="0" y="0"/>
              <a:chExt cx="219284" cy="143407"/>
            </a:xfrm>
          </p:grpSpPr>
          <p:sp>
            <p:nvSpPr>
              <p:cNvPr id="17" name="Freeform 17"/>
              <p:cNvSpPr/>
              <p:nvPr/>
            </p:nvSpPr>
            <p:spPr>
              <a:xfrm>
                <a:off x="0" y="0"/>
                <a:ext cx="219284" cy="143407"/>
              </a:xfrm>
              <a:custGeom>
                <a:avLst/>
                <a:gdLst/>
                <a:ahLst/>
                <a:cxnLst/>
                <a:rect l="l" t="t" r="r" b="b"/>
                <a:pathLst>
                  <a:path w="219284" h="143407">
                    <a:moveTo>
                      <a:pt x="0" y="0"/>
                    </a:moveTo>
                    <a:lnTo>
                      <a:pt x="219284" y="0"/>
                    </a:lnTo>
                    <a:lnTo>
                      <a:pt x="219284" y="143407"/>
                    </a:lnTo>
                    <a:lnTo>
                      <a:pt x="0" y="143407"/>
                    </a:lnTo>
                    <a:close/>
                  </a:path>
                </a:pathLst>
              </a:custGeom>
              <a:solidFill>
                <a:srgbClr val="FFFFFF"/>
              </a:solidFill>
            </p:spPr>
            <p:txBody>
              <a:bodyPr/>
              <a:lstStyle/>
              <a:p>
                <a:endParaRPr lang="en-AU"/>
              </a:p>
            </p:txBody>
          </p:sp>
          <p:sp>
            <p:nvSpPr>
              <p:cNvPr id="18" name="TextBox 18"/>
              <p:cNvSpPr txBox="1"/>
              <p:nvPr/>
            </p:nvSpPr>
            <p:spPr>
              <a:xfrm>
                <a:off x="0" y="-47625"/>
                <a:ext cx="219284" cy="191032"/>
              </a:xfrm>
              <a:prstGeom prst="rect">
                <a:avLst/>
              </a:prstGeom>
            </p:spPr>
            <p:txBody>
              <a:bodyPr lIns="50800" tIns="50800" rIns="50800" bIns="50800" rtlCol="0" anchor="ctr"/>
              <a:lstStyle/>
              <a:p>
                <a:pPr algn="ctr">
                  <a:lnSpc>
                    <a:spcPts val="3640"/>
                  </a:lnSpc>
                </a:pPr>
                <a:endParaRPr/>
              </a:p>
            </p:txBody>
          </p:sp>
        </p:grpSp>
        <p:grpSp>
          <p:nvGrpSpPr>
            <p:cNvPr id="19" name="Group 19"/>
            <p:cNvGrpSpPr/>
            <p:nvPr/>
          </p:nvGrpSpPr>
          <p:grpSpPr>
            <a:xfrm rot="-2549560">
              <a:off x="2565427" y="3649047"/>
              <a:ext cx="1110125" cy="725996"/>
              <a:chOff x="0" y="0"/>
              <a:chExt cx="219284" cy="143407"/>
            </a:xfrm>
          </p:grpSpPr>
          <p:sp>
            <p:nvSpPr>
              <p:cNvPr id="20" name="Freeform 20"/>
              <p:cNvSpPr/>
              <p:nvPr/>
            </p:nvSpPr>
            <p:spPr>
              <a:xfrm>
                <a:off x="0" y="0"/>
                <a:ext cx="219284" cy="143407"/>
              </a:xfrm>
              <a:custGeom>
                <a:avLst/>
                <a:gdLst/>
                <a:ahLst/>
                <a:cxnLst/>
                <a:rect l="l" t="t" r="r" b="b"/>
                <a:pathLst>
                  <a:path w="219284" h="143407">
                    <a:moveTo>
                      <a:pt x="0" y="0"/>
                    </a:moveTo>
                    <a:lnTo>
                      <a:pt x="219284" y="0"/>
                    </a:lnTo>
                    <a:lnTo>
                      <a:pt x="219284" y="143407"/>
                    </a:lnTo>
                    <a:lnTo>
                      <a:pt x="0" y="143407"/>
                    </a:lnTo>
                    <a:close/>
                  </a:path>
                </a:pathLst>
              </a:custGeom>
              <a:solidFill>
                <a:srgbClr val="FFFFFF"/>
              </a:solidFill>
            </p:spPr>
            <p:txBody>
              <a:bodyPr/>
              <a:lstStyle/>
              <a:p>
                <a:endParaRPr lang="en-AU"/>
              </a:p>
            </p:txBody>
          </p:sp>
          <p:sp>
            <p:nvSpPr>
              <p:cNvPr id="21" name="TextBox 21"/>
              <p:cNvSpPr txBox="1"/>
              <p:nvPr/>
            </p:nvSpPr>
            <p:spPr>
              <a:xfrm>
                <a:off x="0" y="-47625"/>
                <a:ext cx="219284" cy="191032"/>
              </a:xfrm>
              <a:prstGeom prst="rect">
                <a:avLst/>
              </a:prstGeom>
            </p:spPr>
            <p:txBody>
              <a:bodyPr lIns="50800" tIns="50800" rIns="50800" bIns="50800" rtlCol="0" anchor="ctr"/>
              <a:lstStyle/>
              <a:p>
                <a:pPr algn="ctr">
                  <a:lnSpc>
                    <a:spcPts val="3640"/>
                  </a:lnSpc>
                </a:pPr>
                <a:endParaRPr/>
              </a:p>
            </p:txBody>
          </p:sp>
        </p:grpSp>
        <p:grpSp>
          <p:nvGrpSpPr>
            <p:cNvPr id="22" name="Group 22"/>
            <p:cNvGrpSpPr/>
            <p:nvPr/>
          </p:nvGrpSpPr>
          <p:grpSpPr>
            <a:xfrm rot="-2549560">
              <a:off x="3109714" y="3290440"/>
              <a:ext cx="1110125" cy="725996"/>
              <a:chOff x="0" y="0"/>
              <a:chExt cx="219284" cy="143407"/>
            </a:xfrm>
          </p:grpSpPr>
          <p:sp>
            <p:nvSpPr>
              <p:cNvPr id="23" name="Freeform 23"/>
              <p:cNvSpPr/>
              <p:nvPr/>
            </p:nvSpPr>
            <p:spPr>
              <a:xfrm>
                <a:off x="0" y="0"/>
                <a:ext cx="219284" cy="143407"/>
              </a:xfrm>
              <a:custGeom>
                <a:avLst/>
                <a:gdLst/>
                <a:ahLst/>
                <a:cxnLst/>
                <a:rect l="l" t="t" r="r" b="b"/>
                <a:pathLst>
                  <a:path w="219284" h="143407">
                    <a:moveTo>
                      <a:pt x="0" y="0"/>
                    </a:moveTo>
                    <a:lnTo>
                      <a:pt x="219284" y="0"/>
                    </a:lnTo>
                    <a:lnTo>
                      <a:pt x="219284" y="143407"/>
                    </a:lnTo>
                    <a:lnTo>
                      <a:pt x="0" y="143407"/>
                    </a:lnTo>
                    <a:close/>
                  </a:path>
                </a:pathLst>
              </a:custGeom>
              <a:solidFill>
                <a:srgbClr val="FFFFFF"/>
              </a:solidFill>
            </p:spPr>
            <p:txBody>
              <a:bodyPr/>
              <a:lstStyle/>
              <a:p>
                <a:endParaRPr lang="en-AU"/>
              </a:p>
            </p:txBody>
          </p:sp>
          <p:sp>
            <p:nvSpPr>
              <p:cNvPr id="24" name="TextBox 24"/>
              <p:cNvSpPr txBox="1"/>
              <p:nvPr/>
            </p:nvSpPr>
            <p:spPr>
              <a:xfrm>
                <a:off x="0" y="-47625"/>
                <a:ext cx="219284" cy="191032"/>
              </a:xfrm>
              <a:prstGeom prst="rect">
                <a:avLst/>
              </a:prstGeom>
            </p:spPr>
            <p:txBody>
              <a:bodyPr lIns="50800" tIns="50800" rIns="50800" bIns="50800" rtlCol="0" anchor="ctr"/>
              <a:lstStyle/>
              <a:p>
                <a:pPr algn="ctr">
                  <a:lnSpc>
                    <a:spcPts val="3640"/>
                  </a:lnSpc>
                </a:pPr>
                <a:endParaRPr/>
              </a:p>
            </p:txBody>
          </p:sp>
        </p:grpSp>
        <p:sp>
          <p:nvSpPr>
            <p:cNvPr id="25" name="Freeform 25"/>
            <p:cNvSpPr/>
            <p:nvPr/>
          </p:nvSpPr>
          <p:spPr>
            <a:xfrm>
              <a:off x="0" y="1435887"/>
              <a:ext cx="13286403" cy="7574485"/>
            </a:xfrm>
            <a:custGeom>
              <a:avLst/>
              <a:gdLst/>
              <a:ahLst/>
              <a:cxnLst/>
              <a:rect l="l" t="t" r="r" b="b"/>
              <a:pathLst>
                <a:path w="13286403" h="7574485">
                  <a:moveTo>
                    <a:pt x="0" y="0"/>
                  </a:moveTo>
                  <a:lnTo>
                    <a:pt x="13286403" y="0"/>
                  </a:lnTo>
                  <a:lnTo>
                    <a:pt x="13286403" y="7574485"/>
                  </a:lnTo>
                  <a:lnTo>
                    <a:pt x="0" y="7574485"/>
                  </a:lnTo>
                  <a:lnTo>
                    <a:pt x="0" y="0"/>
                  </a:lnTo>
                  <a:close/>
                </a:path>
              </a:pathLst>
            </a:custGeom>
            <a:blipFill>
              <a:blip r:embed="rId2"/>
              <a:stretch>
                <a:fillRect l="-23879" t="-25921" r="-62726" b="-180265"/>
              </a:stretch>
            </a:blipFill>
          </p:spPr>
          <p:txBody>
            <a:bodyPr/>
            <a:lstStyle/>
            <a:p>
              <a:endParaRPr lang="en-AU"/>
            </a:p>
          </p:txBody>
        </p:sp>
        <p:sp>
          <p:nvSpPr>
            <p:cNvPr id="26" name="AutoShape 26"/>
            <p:cNvSpPr/>
            <p:nvPr/>
          </p:nvSpPr>
          <p:spPr>
            <a:xfrm>
              <a:off x="4383105" y="499461"/>
              <a:ext cx="0" cy="2700332"/>
            </a:xfrm>
            <a:prstGeom prst="line">
              <a:avLst/>
            </a:prstGeom>
            <a:ln w="25400" cap="flat">
              <a:solidFill>
                <a:srgbClr val="000000"/>
              </a:solidFill>
              <a:prstDash val="solid"/>
              <a:headEnd type="none" w="sm" len="sm"/>
              <a:tailEnd type="oval" w="lg" len="lg"/>
            </a:ln>
          </p:spPr>
          <p:txBody>
            <a:bodyPr/>
            <a:lstStyle/>
            <a:p>
              <a:endParaRPr lang="en-AU"/>
            </a:p>
          </p:txBody>
        </p:sp>
        <p:sp>
          <p:nvSpPr>
            <p:cNvPr id="27" name="AutoShape 27"/>
            <p:cNvSpPr/>
            <p:nvPr/>
          </p:nvSpPr>
          <p:spPr>
            <a:xfrm flipH="1">
              <a:off x="7837505" y="499461"/>
              <a:ext cx="11025" cy="1643463"/>
            </a:xfrm>
            <a:prstGeom prst="line">
              <a:avLst/>
            </a:prstGeom>
            <a:ln w="25400" cap="flat">
              <a:solidFill>
                <a:srgbClr val="000000"/>
              </a:solidFill>
              <a:prstDash val="solid"/>
              <a:headEnd type="none" w="sm" len="sm"/>
              <a:tailEnd type="oval" w="lg" len="lg"/>
            </a:ln>
          </p:spPr>
          <p:txBody>
            <a:bodyPr/>
            <a:lstStyle/>
            <a:p>
              <a:endParaRPr lang="en-AU"/>
            </a:p>
          </p:txBody>
        </p:sp>
        <p:sp>
          <p:nvSpPr>
            <p:cNvPr id="28" name="AutoShape 28"/>
            <p:cNvSpPr/>
            <p:nvPr/>
          </p:nvSpPr>
          <p:spPr>
            <a:xfrm>
              <a:off x="11914206" y="541686"/>
              <a:ext cx="12700" cy="4903041"/>
            </a:xfrm>
            <a:prstGeom prst="line">
              <a:avLst/>
            </a:prstGeom>
            <a:ln w="25400" cap="flat">
              <a:solidFill>
                <a:srgbClr val="000000"/>
              </a:solidFill>
              <a:prstDash val="solid"/>
              <a:headEnd type="none" w="sm" len="sm"/>
              <a:tailEnd type="oval" w="lg" len="lg"/>
            </a:ln>
          </p:spPr>
          <p:txBody>
            <a:bodyPr/>
            <a:lstStyle/>
            <a:p>
              <a:endParaRPr lang="en-AU"/>
            </a:p>
          </p:txBody>
        </p:sp>
        <p:sp>
          <p:nvSpPr>
            <p:cNvPr id="29" name="TextBox 29"/>
            <p:cNvSpPr txBox="1"/>
            <p:nvPr/>
          </p:nvSpPr>
          <p:spPr>
            <a:xfrm>
              <a:off x="2709007" y="-38100"/>
              <a:ext cx="3348196" cy="537561"/>
            </a:xfrm>
            <a:prstGeom prst="rect">
              <a:avLst/>
            </a:prstGeom>
          </p:spPr>
          <p:txBody>
            <a:bodyPr lIns="0" tIns="0" rIns="0" bIns="0" rtlCol="0" anchor="t">
              <a:spAutoFit/>
            </a:bodyPr>
            <a:lstStyle/>
            <a:p>
              <a:pPr algn="ctr">
                <a:lnSpc>
                  <a:spcPts val="3499"/>
                </a:lnSpc>
              </a:pPr>
              <a:r>
                <a:rPr lang="en-US" sz="2499">
                  <a:solidFill>
                    <a:srgbClr val="000000"/>
                  </a:solidFill>
                  <a:latin typeface="Montserrat"/>
                </a:rPr>
                <a:t>Vase Holder</a:t>
              </a:r>
            </a:p>
          </p:txBody>
        </p:sp>
        <p:sp>
          <p:nvSpPr>
            <p:cNvPr id="30" name="TextBox 30"/>
            <p:cNvSpPr txBox="1"/>
            <p:nvPr/>
          </p:nvSpPr>
          <p:spPr>
            <a:xfrm>
              <a:off x="6176108" y="-38100"/>
              <a:ext cx="3348196" cy="537561"/>
            </a:xfrm>
            <a:prstGeom prst="rect">
              <a:avLst/>
            </a:prstGeom>
          </p:spPr>
          <p:txBody>
            <a:bodyPr lIns="0" tIns="0" rIns="0" bIns="0" rtlCol="0" anchor="t">
              <a:spAutoFit/>
            </a:bodyPr>
            <a:lstStyle/>
            <a:p>
              <a:pPr algn="ctr">
                <a:lnSpc>
                  <a:spcPts val="3499"/>
                </a:lnSpc>
              </a:pPr>
              <a:r>
                <a:rPr lang="en-US" sz="2499">
                  <a:solidFill>
                    <a:srgbClr val="000000"/>
                  </a:solidFill>
                  <a:latin typeface="Montserrat"/>
                </a:rPr>
                <a:t>Plaque</a:t>
              </a:r>
            </a:p>
          </p:txBody>
        </p:sp>
        <p:sp>
          <p:nvSpPr>
            <p:cNvPr id="31" name="TextBox 31"/>
            <p:cNvSpPr txBox="1"/>
            <p:nvPr/>
          </p:nvSpPr>
          <p:spPr>
            <a:xfrm>
              <a:off x="10240108" y="4125"/>
              <a:ext cx="3348196" cy="537561"/>
            </a:xfrm>
            <a:prstGeom prst="rect">
              <a:avLst/>
            </a:prstGeom>
          </p:spPr>
          <p:txBody>
            <a:bodyPr lIns="0" tIns="0" rIns="0" bIns="0" rtlCol="0" anchor="t">
              <a:spAutoFit/>
            </a:bodyPr>
            <a:lstStyle/>
            <a:p>
              <a:pPr algn="ctr">
                <a:lnSpc>
                  <a:spcPts val="3499"/>
                </a:lnSpc>
              </a:pPr>
              <a:r>
                <a:rPr lang="en-US" sz="2499">
                  <a:solidFill>
                    <a:srgbClr val="000000"/>
                  </a:solidFill>
                  <a:latin typeface="Montserrat"/>
                </a:rPr>
                <a:t>Ash Interment</a:t>
              </a:r>
            </a:p>
          </p:txBody>
        </p:sp>
      </p:grpSp>
      <p:grpSp>
        <p:nvGrpSpPr>
          <p:cNvPr id="32" name="Group 32"/>
          <p:cNvGrpSpPr/>
          <p:nvPr/>
        </p:nvGrpSpPr>
        <p:grpSpPr>
          <a:xfrm>
            <a:off x="11219928" y="-933305"/>
            <a:ext cx="7793618" cy="7921421"/>
            <a:chOff x="0" y="0"/>
            <a:chExt cx="10391490" cy="10561894"/>
          </a:xfrm>
        </p:grpSpPr>
        <p:grpSp>
          <p:nvGrpSpPr>
            <p:cNvPr id="33" name="Group 33"/>
            <p:cNvGrpSpPr>
              <a:grpSpLocks noChangeAspect="1"/>
            </p:cNvGrpSpPr>
            <p:nvPr/>
          </p:nvGrpSpPr>
          <p:grpSpPr>
            <a:xfrm rot="2178292">
              <a:off x="1647868" y="1334550"/>
              <a:ext cx="7095754" cy="7892794"/>
              <a:chOff x="687070" y="247650"/>
              <a:chExt cx="11148060" cy="12400280"/>
            </a:xfrm>
          </p:grpSpPr>
          <p:sp>
            <p:nvSpPr>
              <p:cNvPr id="34" name="Freeform 34"/>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0EEED"/>
              </a:solidFill>
              <a:ln w="12700">
                <a:noFill/>
              </a:ln>
            </p:spPr>
            <p:txBody>
              <a:bodyPr/>
              <a:lstStyle/>
              <a:p>
                <a:endParaRPr lang="en-AU"/>
              </a:p>
            </p:txBody>
          </p:sp>
        </p:grpSp>
        <p:sp>
          <p:nvSpPr>
            <p:cNvPr id="35" name="Freeform 35"/>
            <p:cNvSpPr/>
            <p:nvPr/>
          </p:nvSpPr>
          <p:spPr>
            <a:xfrm>
              <a:off x="2202767" y="2885414"/>
              <a:ext cx="5607246" cy="4791067"/>
            </a:xfrm>
            <a:custGeom>
              <a:avLst/>
              <a:gdLst/>
              <a:ahLst/>
              <a:cxnLst/>
              <a:rect l="l" t="t" r="r" b="b"/>
              <a:pathLst>
                <a:path w="5607246" h="4791067">
                  <a:moveTo>
                    <a:pt x="0" y="0"/>
                  </a:moveTo>
                  <a:lnTo>
                    <a:pt x="5607246" y="0"/>
                  </a:lnTo>
                  <a:lnTo>
                    <a:pt x="5607246" y="4791067"/>
                  </a:lnTo>
                  <a:lnTo>
                    <a:pt x="0" y="4791067"/>
                  </a:lnTo>
                  <a:lnTo>
                    <a:pt x="0" y="0"/>
                  </a:lnTo>
                  <a:close/>
                </a:path>
              </a:pathLst>
            </a:custGeom>
            <a:blipFill>
              <a:blip r:embed="rId2"/>
              <a:stretch>
                <a:fillRect l="-46158" t="-95013" r="-58542" b="-28987"/>
              </a:stretch>
            </a:blipFill>
            <a:ln>
              <a:noFill/>
            </a:ln>
          </p:spPr>
          <p:txBody>
            <a:bodyPr/>
            <a:lstStyle/>
            <a:p>
              <a:endParaRPr lang="en-AU"/>
            </a:p>
          </p:txBody>
        </p:sp>
      </p:grpSp>
      <p:sp>
        <p:nvSpPr>
          <p:cNvPr id="36" name="TextBox 36"/>
          <p:cNvSpPr txBox="1"/>
          <p:nvPr/>
        </p:nvSpPr>
        <p:spPr>
          <a:xfrm>
            <a:off x="11699515" y="7666672"/>
            <a:ext cx="5559785" cy="1104900"/>
          </a:xfrm>
          <a:prstGeom prst="rect">
            <a:avLst/>
          </a:prstGeom>
        </p:spPr>
        <p:txBody>
          <a:bodyPr lIns="0" tIns="0" rIns="0" bIns="0" rtlCol="0" anchor="t">
            <a:spAutoFit/>
          </a:bodyPr>
          <a:lstStyle/>
          <a:p>
            <a:pPr marL="0" lvl="0" indent="0" algn="l">
              <a:lnSpc>
                <a:spcPts val="2999"/>
              </a:lnSpc>
              <a:spcBef>
                <a:spcPct val="0"/>
              </a:spcBef>
            </a:pPr>
            <a:r>
              <a:rPr lang="en-US" sz="2499">
                <a:solidFill>
                  <a:srgbClr val="000000"/>
                </a:solidFill>
                <a:latin typeface="Montserrat"/>
              </a:rPr>
              <a:t>Thoughtfully created with wheelchair users, walker users, and the elderly in mind.</a:t>
            </a:r>
          </a:p>
        </p:txBody>
      </p:sp>
      <p:sp>
        <p:nvSpPr>
          <p:cNvPr id="37" name="Freeform 37"/>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7709227" cy="6195226"/>
          </a:xfrm>
          <a:custGeom>
            <a:avLst/>
            <a:gdLst/>
            <a:ahLst/>
            <a:cxnLst/>
            <a:rect l="l" t="t" r="r" b="b"/>
            <a:pathLst>
              <a:path w="7709227" h="6195226">
                <a:moveTo>
                  <a:pt x="0" y="0"/>
                </a:moveTo>
                <a:lnTo>
                  <a:pt x="7709227" y="0"/>
                </a:lnTo>
                <a:lnTo>
                  <a:pt x="7709227" y="6195226"/>
                </a:lnTo>
                <a:lnTo>
                  <a:pt x="0" y="6195226"/>
                </a:lnTo>
                <a:lnTo>
                  <a:pt x="0" y="0"/>
                </a:lnTo>
                <a:close/>
              </a:path>
            </a:pathLst>
          </a:custGeom>
          <a:blipFill>
            <a:blip r:embed="rId2"/>
            <a:stretch>
              <a:fillRect/>
            </a:stretch>
          </a:blipFill>
        </p:spPr>
        <p:txBody>
          <a:bodyPr/>
          <a:lstStyle/>
          <a:p>
            <a:endParaRPr lang="en-AU"/>
          </a:p>
        </p:txBody>
      </p:sp>
      <p:sp>
        <p:nvSpPr>
          <p:cNvPr id="3" name="Freeform 3"/>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
        <p:nvSpPr>
          <p:cNvPr id="4" name="Freeform 4"/>
          <p:cNvSpPr/>
          <p:nvPr/>
        </p:nvSpPr>
        <p:spPr>
          <a:xfrm>
            <a:off x="10752893" y="-2309321"/>
            <a:ext cx="7535107" cy="12548564"/>
          </a:xfrm>
          <a:custGeom>
            <a:avLst/>
            <a:gdLst/>
            <a:ahLst/>
            <a:cxnLst/>
            <a:rect l="l" t="t" r="r" b="b"/>
            <a:pathLst>
              <a:path w="7535107" h="12548564">
                <a:moveTo>
                  <a:pt x="0" y="0"/>
                </a:moveTo>
                <a:lnTo>
                  <a:pt x="7535107" y="0"/>
                </a:lnTo>
                <a:lnTo>
                  <a:pt x="7535107" y="12548564"/>
                </a:lnTo>
                <a:lnTo>
                  <a:pt x="0" y="12548564"/>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10604557" y="1276350"/>
            <a:ext cx="6654743" cy="2000141"/>
          </a:xfrm>
          <a:prstGeom prst="rect">
            <a:avLst/>
          </a:prstGeom>
        </p:spPr>
        <p:txBody>
          <a:bodyPr lIns="0" tIns="0" rIns="0" bIns="0" rtlCol="0" anchor="t">
            <a:spAutoFit/>
          </a:bodyPr>
          <a:lstStyle/>
          <a:p>
            <a:pPr>
              <a:lnSpc>
                <a:spcPts val="7649"/>
              </a:lnSpc>
            </a:pPr>
            <a:r>
              <a:rPr lang="en-US" sz="8499">
                <a:solidFill>
                  <a:srgbClr val="000000"/>
                </a:solidFill>
                <a:latin typeface="Montserrat"/>
              </a:rPr>
              <a:t>Family</a:t>
            </a:r>
          </a:p>
          <a:p>
            <a:pPr marL="0" lvl="0" indent="0" algn="l">
              <a:lnSpc>
                <a:spcPts val="7649"/>
              </a:lnSpc>
              <a:spcBef>
                <a:spcPct val="0"/>
              </a:spcBef>
            </a:pPr>
            <a:r>
              <a:rPr lang="en-US" sz="8499">
                <a:solidFill>
                  <a:srgbClr val="000000"/>
                </a:solidFill>
                <a:latin typeface="Montserrat"/>
              </a:rPr>
              <a:t>Memorial</a:t>
            </a:r>
          </a:p>
        </p:txBody>
      </p:sp>
      <p:sp>
        <p:nvSpPr>
          <p:cNvPr id="6" name="TextBox 6"/>
          <p:cNvSpPr txBox="1"/>
          <p:nvPr/>
        </p:nvSpPr>
        <p:spPr>
          <a:xfrm>
            <a:off x="10604557" y="4006264"/>
            <a:ext cx="6299143" cy="1847444"/>
          </a:xfrm>
          <a:prstGeom prst="rect">
            <a:avLst/>
          </a:prstGeom>
        </p:spPr>
        <p:txBody>
          <a:bodyPr lIns="0" tIns="0" rIns="0" bIns="0" rtlCol="0" anchor="t">
            <a:spAutoFit/>
          </a:bodyPr>
          <a:lstStyle/>
          <a:p>
            <a:pPr marL="0" lvl="0" indent="0" algn="l">
              <a:lnSpc>
                <a:spcPts val="2999"/>
              </a:lnSpc>
              <a:spcBef>
                <a:spcPct val="0"/>
              </a:spcBef>
            </a:pPr>
            <a:r>
              <a:rPr lang="en-US" sz="2499">
                <a:solidFill>
                  <a:srgbClr val="000000"/>
                </a:solidFill>
                <a:latin typeface="Montserrat"/>
              </a:rPr>
              <a:t>These low-lying structures serve as elegant transitional pieces. Thoughtfully designed to sit in front, or beside other medium to tall memorials,  to utilize different eye-sight levels.</a:t>
            </a:r>
          </a:p>
        </p:txBody>
      </p:sp>
      <p:sp>
        <p:nvSpPr>
          <p:cNvPr id="7" name="TextBox 7"/>
          <p:cNvSpPr txBox="1"/>
          <p:nvPr/>
        </p:nvSpPr>
        <p:spPr>
          <a:xfrm>
            <a:off x="10604530" y="6583480"/>
            <a:ext cx="6299143" cy="1476050"/>
          </a:xfrm>
          <a:prstGeom prst="rect">
            <a:avLst/>
          </a:prstGeom>
        </p:spPr>
        <p:txBody>
          <a:bodyPr lIns="0" tIns="0" rIns="0" bIns="0" rtlCol="0" anchor="t">
            <a:spAutoFit/>
          </a:bodyPr>
          <a:lstStyle/>
          <a:p>
            <a:pPr marL="539749" lvl="1" indent="-269875">
              <a:lnSpc>
                <a:spcPts val="2999"/>
              </a:lnSpc>
              <a:buFont typeface="Arial"/>
              <a:buChar char="•"/>
            </a:pPr>
            <a:r>
              <a:rPr lang="en-US" sz="2499">
                <a:solidFill>
                  <a:srgbClr val="000000"/>
                </a:solidFill>
                <a:latin typeface="Montserrat"/>
              </a:rPr>
              <a:t>Designed for lawns or rock gardens</a:t>
            </a:r>
          </a:p>
          <a:p>
            <a:pPr marL="539749" lvl="1" indent="-269875">
              <a:lnSpc>
                <a:spcPts val="2999"/>
              </a:lnSpc>
              <a:buFont typeface="Arial"/>
              <a:buChar char="•"/>
            </a:pPr>
            <a:r>
              <a:rPr lang="en-US" sz="2499">
                <a:solidFill>
                  <a:srgbClr val="000000"/>
                </a:solidFill>
                <a:latin typeface="Montserrat"/>
              </a:rPr>
              <a:t>6 ash positions</a:t>
            </a:r>
          </a:p>
          <a:p>
            <a:pPr marL="539749" lvl="1" indent="-269875">
              <a:lnSpc>
                <a:spcPts val="2999"/>
              </a:lnSpc>
              <a:buFont typeface="Arial"/>
              <a:buChar char="•"/>
            </a:pPr>
            <a:r>
              <a:rPr lang="en-US" sz="2499">
                <a:solidFill>
                  <a:srgbClr val="000000"/>
                </a:solidFill>
                <a:latin typeface="Montserrat"/>
              </a:rPr>
              <a:t>Positions buried in the ground</a:t>
            </a:r>
          </a:p>
          <a:p>
            <a:pPr marL="539749" lvl="1" indent="-269875" algn="l">
              <a:lnSpc>
                <a:spcPts val="2999"/>
              </a:lnSpc>
              <a:buFont typeface="Arial"/>
              <a:buChar char="•"/>
            </a:pPr>
            <a:r>
              <a:rPr lang="en-US" sz="2499">
                <a:solidFill>
                  <a:srgbClr val="000000"/>
                </a:solidFill>
                <a:latin typeface="Montserrat"/>
              </a:rPr>
              <a:t>Low lying for different levels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1790" y="3716180"/>
            <a:ext cx="6492210" cy="5542120"/>
          </a:xfrm>
          <a:custGeom>
            <a:avLst/>
            <a:gdLst/>
            <a:ahLst/>
            <a:cxnLst/>
            <a:rect l="l" t="t" r="r" b="b"/>
            <a:pathLst>
              <a:path w="6492210" h="5542120">
                <a:moveTo>
                  <a:pt x="0" y="0"/>
                </a:moveTo>
                <a:lnTo>
                  <a:pt x="6492210" y="0"/>
                </a:lnTo>
                <a:lnTo>
                  <a:pt x="6492210" y="5542120"/>
                </a:lnTo>
                <a:lnTo>
                  <a:pt x="0" y="5542120"/>
                </a:lnTo>
                <a:lnTo>
                  <a:pt x="0" y="0"/>
                </a:lnTo>
                <a:close/>
              </a:path>
            </a:pathLst>
          </a:custGeom>
          <a:blipFill>
            <a:blip r:embed="rId2"/>
            <a:stretch>
              <a:fillRect l="-18896" t="-40054" r="-111067" b="-139949"/>
            </a:stretch>
          </a:blipFill>
        </p:spPr>
        <p:txBody>
          <a:bodyPr/>
          <a:lstStyle/>
          <a:p>
            <a:endParaRPr lang="en-AU"/>
          </a:p>
        </p:txBody>
      </p:sp>
      <p:sp>
        <p:nvSpPr>
          <p:cNvPr id="3" name="Freeform 3"/>
          <p:cNvSpPr/>
          <p:nvPr/>
        </p:nvSpPr>
        <p:spPr>
          <a:xfrm>
            <a:off x="9943839" y="3624579"/>
            <a:ext cx="5308370" cy="5542120"/>
          </a:xfrm>
          <a:custGeom>
            <a:avLst/>
            <a:gdLst/>
            <a:ahLst/>
            <a:cxnLst/>
            <a:rect l="l" t="t" r="r" b="b"/>
            <a:pathLst>
              <a:path w="5308370" h="5542120">
                <a:moveTo>
                  <a:pt x="0" y="0"/>
                </a:moveTo>
                <a:lnTo>
                  <a:pt x="5308370" y="0"/>
                </a:lnTo>
                <a:lnTo>
                  <a:pt x="5308370" y="5542120"/>
                </a:lnTo>
                <a:lnTo>
                  <a:pt x="0" y="5542120"/>
                </a:lnTo>
                <a:lnTo>
                  <a:pt x="0" y="0"/>
                </a:lnTo>
                <a:close/>
              </a:path>
            </a:pathLst>
          </a:custGeom>
          <a:blipFill>
            <a:blip r:embed="rId2"/>
            <a:stretch>
              <a:fillRect l="-152898" t="-40054" r="-28350" b="-139949"/>
            </a:stretch>
          </a:blipFill>
        </p:spPr>
        <p:txBody>
          <a:bodyPr/>
          <a:lstStyle/>
          <a:p>
            <a:endParaRPr lang="en-AU"/>
          </a:p>
        </p:txBody>
      </p:sp>
      <p:sp>
        <p:nvSpPr>
          <p:cNvPr id="4" name="Freeform 4"/>
          <p:cNvSpPr/>
          <p:nvPr/>
        </p:nvSpPr>
        <p:spPr>
          <a:xfrm>
            <a:off x="5043056" y="1028700"/>
            <a:ext cx="1709679" cy="2482952"/>
          </a:xfrm>
          <a:custGeom>
            <a:avLst/>
            <a:gdLst/>
            <a:ahLst/>
            <a:cxnLst/>
            <a:rect l="l" t="t" r="r" b="b"/>
            <a:pathLst>
              <a:path w="1709679" h="2482952">
                <a:moveTo>
                  <a:pt x="0" y="0"/>
                </a:moveTo>
                <a:lnTo>
                  <a:pt x="1709679" y="0"/>
                </a:lnTo>
                <a:lnTo>
                  <a:pt x="1709679" y="2482952"/>
                </a:lnTo>
                <a:lnTo>
                  <a:pt x="0" y="2482952"/>
                </a:lnTo>
                <a:lnTo>
                  <a:pt x="0" y="0"/>
                </a:lnTo>
                <a:close/>
              </a:path>
            </a:pathLst>
          </a:custGeom>
          <a:blipFill>
            <a:blip r:embed="rId3"/>
            <a:stretch>
              <a:fillRect l="-49906" t="-144424" r="-191930" b="-230"/>
            </a:stretch>
          </a:blipFill>
        </p:spPr>
        <p:txBody>
          <a:bodyPr/>
          <a:lstStyle/>
          <a:p>
            <a:endParaRPr lang="en-AU"/>
          </a:p>
        </p:txBody>
      </p:sp>
      <p:sp>
        <p:nvSpPr>
          <p:cNvPr id="5" name="Freeform 5"/>
          <p:cNvSpPr/>
          <p:nvPr/>
        </p:nvSpPr>
        <p:spPr>
          <a:xfrm>
            <a:off x="11385036" y="1425120"/>
            <a:ext cx="2425976" cy="1690112"/>
          </a:xfrm>
          <a:custGeom>
            <a:avLst/>
            <a:gdLst/>
            <a:ahLst/>
            <a:cxnLst/>
            <a:rect l="l" t="t" r="r" b="b"/>
            <a:pathLst>
              <a:path w="2425976" h="1690112">
                <a:moveTo>
                  <a:pt x="0" y="0"/>
                </a:moveTo>
                <a:lnTo>
                  <a:pt x="2425976" y="0"/>
                </a:lnTo>
                <a:lnTo>
                  <a:pt x="2425976" y="1690112"/>
                </a:lnTo>
                <a:lnTo>
                  <a:pt x="0" y="1690112"/>
                </a:lnTo>
                <a:lnTo>
                  <a:pt x="0" y="0"/>
                </a:lnTo>
                <a:close/>
              </a:path>
            </a:pathLst>
          </a:custGeom>
          <a:blipFill>
            <a:blip r:embed="rId3"/>
            <a:stretch>
              <a:fillRect l="-140906" t="-253377" b="-6045"/>
            </a:stretch>
          </a:blipFill>
        </p:spPr>
        <p:txBody>
          <a:bodyPr/>
          <a:lstStyle/>
          <a:p>
            <a:endParaRPr lang="en-AU"/>
          </a:p>
        </p:txBody>
      </p:sp>
      <p:sp>
        <p:nvSpPr>
          <p:cNvPr id="6" name="TextBox 6"/>
          <p:cNvSpPr txBox="1"/>
          <p:nvPr/>
        </p:nvSpPr>
        <p:spPr>
          <a:xfrm>
            <a:off x="2844857" y="9520715"/>
            <a:ext cx="6299143" cy="361869"/>
          </a:xfrm>
          <a:prstGeom prst="rect">
            <a:avLst/>
          </a:prstGeom>
        </p:spPr>
        <p:txBody>
          <a:bodyPr lIns="0" tIns="0" rIns="0" bIns="0" rtlCol="0" anchor="t">
            <a:spAutoFit/>
          </a:bodyPr>
          <a:lstStyle/>
          <a:p>
            <a:pPr marL="0" lvl="0" indent="0" algn="ctr">
              <a:lnSpc>
                <a:spcPts val="2999"/>
              </a:lnSpc>
              <a:spcBef>
                <a:spcPct val="0"/>
              </a:spcBef>
            </a:pPr>
            <a:r>
              <a:rPr lang="en-US" sz="2499">
                <a:solidFill>
                  <a:srgbClr val="000000"/>
                </a:solidFill>
                <a:latin typeface="Montserrat"/>
              </a:rPr>
              <a:t>Vertical Positioning</a:t>
            </a:r>
          </a:p>
        </p:txBody>
      </p:sp>
      <p:sp>
        <p:nvSpPr>
          <p:cNvPr id="7" name="TextBox 7"/>
          <p:cNvSpPr txBox="1"/>
          <p:nvPr/>
        </p:nvSpPr>
        <p:spPr>
          <a:xfrm>
            <a:off x="9448452" y="9520715"/>
            <a:ext cx="6299143" cy="361869"/>
          </a:xfrm>
          <a:prstGeom prst="rect">
            <a:avLst/>
          </a:prstGeom>
        </p:spPr>
        <p:txBody>
          <a:bodyPr lIns="0" tIns="0" rIns="0" bIns="0" rtlCol="0" anchor="t">
            <a:spAutoFit/>
          </a:bodyPr>
          <a:lstStyle/>
          <a:p>
            <a:pPr marL="0" lvl="0" indent="0" algn="ctr">
              <a:lnSpc>
                <a:spcPts val="2999"/>
              </a:lnSpc>
              <a:spcBef>
                <a:spcPct val="0"/>
              </a:spcBef>
            </a:pPr>
            <a:r>
              <a:rPr lang="en-US" sz="2499">
                <a:solidFill>
                  <a:srgbClr val="000000"/>
                </a:solidFill>
                <a:latin typeface="Montserrat"/>
              </a:rPr>
              <a:t>Horizontal Positioning</a:t>
            </a:r>
          </a:p>
        </p:txBody>
      </p:sp>
      <p:sp>
        <p:nvSpPr>
          <p:cNvPr id="8" name="Freeform 8"/>
          <p:cNvSpPr/>
          <p:nvPr/>
        </p:nvSpPr>
        <p:spPr>
          <a:xfrm>
            <a:off x="15252209" y="295031"/>
            <a:ext cx="2748441" cy="505068"/>
          </a:xfrm>
          <a:custGeom>
            <a:avLst/>
            <a:gdLst/>
            <a:ahLst/>
            <a:cxnLst/>
            <a:rect l="l" t="t" r="r" b="b"/>
            <a:pathLst>
              <a:path w="2748441" h="505068">
                <a:moveTo>
                  <a:pt x="0" y="0"/>
                </a:moveTo>
                <a:lnTo>
                  <a:pt x="2748441" y="0"/>
                </a:lnTo>
                <a:lnTo>
                  <a:pt x="2748441" y="505068"/>
                </a:lnTo>
                <a:lnTo>
                  <a:pt x="0" y="505068"/>
                </a:lnTo>
                <a:lnTo>
                  <a:pt x="0" y="0"/>
                </a:lnTo>
                <a:close/>
              </a:path>
            </a:pathLst>
          </a:custGeom>
          <a:blipFill>
            <a:blip r:embed="rId4"/>
            <a:stretch>
              <a:fillRect l="-2772"/>
            </a:stretch>
          </a:blipFill>
        </p:spPr>
        <p:txBody>
          <a:bodyPr/>
          <a:lstStyle/>
          <a:p>
            <a:endParaRPr lang="en-AU"/>
          </a:p>
        </p:txBody>
      </p:sp>
      <p:sp>
        <p:nvSpPr>
          <p:cNvPr id="9" name="TextBox 9"/>
          <p:cNvSpPr txBox="1"/>
          <p:nvPr/>
        </p:nvSpPr>
        <p:spPr>
          <a:xfrm>
            <a:off x="1028700" y="1038225"/>
            <a:ext cx="2748170" cy="733263"/>
          </a:xfrm>
          <a:prstGeom prst="rect">
            <a:avLst/>
          </a:prstGeom>
        </p:spPr>
        <p:txBody>
          <a:bodyPr lIns="0" tIns="0" rIns="0" bIns="0" rtlCol="0" anchor="t">
            <a:spAutoFit/>
          </a:bodyPr>
          <a:lstStyle/>
          <a:p>
            <a:pPr algn="l">
              <a:lnSpc>
                <a:spcPts val="2999"/>
              </a:lnSpc>
            </a:pPr>
            <a:r>
              <a:rPr lang="en-US" sz="2499">
                <a:solidFill>
                  <a:srgbClr val="000000"/>
                </a:solidFill>
                <a:latin typeface="Montserrat"/>
              </a:rPr>
              <a:t>Two layouts for installation...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AU"/>
          </a:p>
        </p:txBody>
      </p:sp>
      <p:sp>
        <p:nvSpPr>
          <p:cNvPr id="3" name="TextBox 3"/>
          <p:cNvSpPr txBox="1"/>
          <p:nvPr/>
        </p:nvSpPr>
        <p:spPr>
          <a:xfrm>
            <a:off x="15484619" y="8972604"/>
            <a:ext cx="9008344" cy="742842"/>
          </a:xfrm>
          <a:prstGeom prst="rect">
            <a:avLst/>
          </a:prstGeom>
        </p:spPr>
        <p:txBody>
          <a:bodyPr lIns="0" tIns="0" rIns="0" bIns="0" rtlCol="0" anchor="t">
            <a:spAutoFit/>
          </a:bodyPr>
          <a:lstStyle/>
          <a:p>
            <a:pPr marL="0" lvl="0" indent="0" algn="l">
              <a:lnSpc>
                <a:spcPts val="5400"/>
              </a:lnSpc>
              <a:spcBef>
                <a:spcPct val="0"/>
              </a:spcBef>
            </a:pPr>
            <a:r>
              <a:rPr lang="en-US" sz="6000">
                <a:solidFill>
                  <a:srgbClr val="FFFFFF"/>
                </a:solidFill>
                <a:latin typeface="Montserrat"/>
              </a:rPr>
              <a:t>2023</a:t>
            </a:r>
          </a:p>
        </p:txBody>
      </p:sp>
      <p:sp>
        <p:nvSpPr>
          <p:cNvPr id="4" name="TextBox 4"/>
          <p:cNvSpPr txBox="1"/>
          <p:nvPr/>
        </p:nvSpPr>
        <p:spPr>
          <a:xfrm>
            <a:off x="1388343" y="3370888"/>
            <a:ext cx="10567763" cy="3364249"/>
          </a:xfrm>
          <a:prstGeom prst="rect">
            <a:avLst/>
          </a:prstGeom>
        </p:spPr>
        <p:txBody>
          <a:bodyPr lIns="0" tIns="0" rIns="0" bIns="0" rtlCol="0" anchor="t">
            <a:spAutoFit/>
          </a:bodyPr>
          <a:lstStyle/>
          <a:p>
            <a:pPr marL="0" lvl="0" indent="0">
              <a:lnSpc>
                <a:spcPts val="13543"/>
              </a:lnSpc>
              <a:spcBef>
                <a:spcPct val="0"/>
              </a:spcBef>
            </a:pPr>
            <a:r>
              <a:rPr lang="en-US" sz="9674">
                <a:solidFill>
                  <a:srgbClr val="FFFFFF"/>
                </a:solidFill>
                <a:latin typeface="Montserrat Bold"/>
              </a:rPr>
              <a:t>Other Products + Projects</a:t>
            </a:r>
          </a:p>
        </p:txBody>
      </p:sp>
      <p:grpSp>
        <p:nvGrpSpPr>
          <p:cNvPr id="5" name="Group 5"/>
          <p:cNvGrpSpPr/>
          <p:nvPr/>
        </p:nvGrpSpPr>
        <p:grpSpPr>
          <a:xfrm>
            <a:off x="1028700" y="8723957"/>
            <a:ext cx="6255444" cy="1068686"/>
            <a:chOff x="0" y="0"/>
            <a:chExt cx="8340592" cy="1424915"/>
          </a:xfrm>
        </p:grpSpPr>
        <p:sp>
          <p:nvSpPr>
            <p:cNvPr id="6" name="Freeform 6"/>
            <p:cNvSpPr/>
            <p:nvPr/>
          </p:nvSpPr>
          <p:spPr>
            <a:xfrm>
              <a:off x="0" y="29724"/>
              <a:ext cx="1423059" cy="1395191"/>
            </a:xfrm>
            <a:custGeom>
              <a:avLst/>
              <a:gdLst/>
              <a:ahLst/>
              <a:cxnLst/>
              <a:rect l="l" t="t" r="r" b="b"/>
              <a:pathLst>
                <a:path w="1423059" h="1395191">
                  <a:moveTo>
                    <a:pt x="0" y="0"/>
                  </a:moveTo>
                  <a:lnTo>
                    <a:pt x="1423059" y="0"/>
                  </a:lnTo>
                  <a:lnTo>
                    <a:pt x="1423059" y="1395191"/>
                  </a:lnTo>
                  <a:lnTo>
                    <a:pt x="0" y="1395191"/>
                  </a:lnTo>
                  <a:lnTo>
                    <a:pt x="0" y="0"/>
                  </a:lnTo>
                  <a:close/>
                </a:path>
              </a:pathLst>
            </a:custGeom>
            <a:blipFill>
              <a:blip r:embed="rId3"/>
              <a:stretch>
                <a:fillRect/>
              </a:stretch>
            </a:blipFill>
          </p:spPr>
          <p:txBody>
            <a:bodyPr/>
            <a:lstStyle/>
            <a:p>
              <a:endParaRPr lang="en-AU"/>
            </a:p>
          </p:txBody>
        </p:sp>
        <p:sp>
          <p:nvSpPr>
            <p:cNvPr id="7" name="Freeform 7"/>
            <p:cNvSpPr/>
            <p:nvPr/>
          </p:nvSpPr>
          <p:spPr>
            <a:xfrm>
              <a:off x="760603" y="0"/>
              <a:ext cx="7579989" cy="1360665"/>
            </a:xfrm>
            <a:custGeom>
              <a:avLst/>
              <a:gdLst/>
              <a:ahLst/>
              <a:cxnLst/>
              <a:rect l="l" t="t" r="r" b="b"/>
              <a:pathLst>
                <a:path w="7579989" h="1360665">
                  <a:moveTo>
                    <a:pt x="0" y="0"/>
                  </a:moveTo>
                  <a:lnTo>
                    <a:pt x="7579989" y="0"/>
                  </a:lnTo>
                  <a:lnTo>
                    <a:pt x="7579989" y="1360665"/>
                  </a:lnTo>
                  <a:lnTo>
                    <a:pt x="0" y="1360665"/>
                  </a:lnTo>
                  <a:lnTo>
                    <a:pt x="0" y="0"/>
                  </a:lnTo>
                  <a:close/>
                </a:path>
              </a:pathLst>
            </a:custGeom>
            <a:blipFill>
              <a:blip r:embed="rId4"/>
              <a:stretch>
                <a:fillRect/>
              </a:stretch>
            </a:blipFill>
          </p:spPr>
          <p:txBody>
            <a:bodyPr/>
            <a:lstStyle/>
            <a:p>
              <a:endParaRPr lang="en-AU"/>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5589" y="6889750"/>
            <a:ext cx="5432411" cy="3397250"/>
          </a:xfrm>
          <a:custGeom>
            <a:avLst/>
            <a:gdLst/>
            <a:ahLst/>
            <a:cxnLst/>
            <a:rect l="l" t="t" r="r" b="b"/>
            <a:pathLst>
              <a:path w="5432411" h="3397250">
                <a:moveTo>
                  <a:pt x="0" y="0"/>
                </a:moveTo>
                <a:lnTo>
                  <a:pt x="5432411" y="0"/>
                </a:lnTo>
                <a:lnTo>
                  <a:pt x="5432411" y="3397250"/>
                </a:lnTo>
                <a:lnTo>
                  <a:pt x="0" y="3397250"/>
                </a:lnTo>
                <a:lnTo>
                  <a:pt x="0" y="0"/>
                </a:lnTo>
                <a:close/>
              </a:path>
            </a:pathLst>
          </a:custGeom>
          <a:blipFill>
            <a:blip r:embed="rId2"/>
            <a:stretch>
              <a:fillRect l="-10432" t="-48053" r="-12148"/>
            </a:stretch>
          </a:blipFill>
        </p:spPr>
        <p:txBody>
          <a:bodyPr/>
          <a:lstStyle/>
          <a:p>
            <a:endParaRPr lang="en-AU"/>
          </a:p>
        </p:txBody>
      </p:sp>
      <p:sp>
        <p:nvSpPr>
          <p:cNvPr id="3" name="Freeform 3"/>
          <p:cNvSpPr/>
          <p:nvPr/>
        </p:nvSpPr>
        <p:spPr>
          <a:xfrm>
            <a:off x="10949535" y="0"/>
            <a:ext cx="7338465" cy="6794500"/>
          </a:xfrm>
          <a:custGeom>
            <a:avLst/>
            <a:gdLst/>
            <a:ahLst/>
            <a:cxnLst/>
            <a:rect l="l" t="t" r="r" b="b"/>
            <a:pathLst>
              <a:path w="7338465" h="6794500">
                <a:moveTo>
                  <a:pt x="0" y="0"/>
                </a:moveTo>
                <a:lnTo>
                  <a:pt x="7338465" y="0"/>
                </a:lnTo>
                <a:lnTo>
                  <a:pt x="7338465" y="6794500"/>
                </a:lnTo>
                <a:lnTo>
                  <a:pt x="0" y="6794500"/>
                </a:lnTo>
                <a:lnTo>
                  <a:pt x="0" y="0"/>
                </a:lnTo>
                <a:close/>
              </a:path>
            </a:pathLst>
          </a:custGeom>
          <a:blipFill>
            <a:blip r:embed="rId3"/>
            <a:stretch>
              <a:fillRect l="-20858" t="-18712" r="-27194" b="-2067"/>
            </a:stretch>
          </a:blipFill>
        </p:spPr>
        <p:txBody>
          <a:bodyPr/>
          <a:lstStyle/>
          <a:p>
            <a:endParaRPr lang="en-AU"/>
          </a:p>
        </p:txBody>
      </p:sp>
      <p:sp>
        <p:nvSpPr>
          <p:cNvPr id="4" name="Freeform 4"/>
          <p:cNvSpPr/>
          <p:nvPr/>
        </p:nvSpPr>
        <p:spPr>
          <a:xfrm rot="295408">
            <a:off x="7097090" y="6658811"/>
            <a:ext cx="5798835" cy="3859127"/>
          </a:xfrm>
          <a:custGeom>
            <a:avLst/>
            <a:gdLst/>
            <a:ahLst/>
            <a:cxnLst/>
            <a:rect l="l" t="t" r="r" b="b"/>
            <a:pathLst>
              <a:path w="5798835" h="3859127">
                <a:moveTo>
                  <a:pt x="0" y="474413"/>
                </a:moveTo>
                <a:lnTo>
                  <a:pt x="5507266" y="0"/>
                </a:lnTo>
                <a:lnTo>
                  <a:pt x="5798836" y="3384715"/>
                </a:lnTo>
                <a:lnTo>
                  <a:pt x="291570" y="3859128"/>
                </a:lnTo>
                <a:lnTo>
                  <a:pt x="0" y="474413"/>
                </a:lnTo>
                <a:close/>
              </a:path>
            </a:pathLst>
          </a:custGeom>
          <a:blipFill>
            <a:blip r:embed="rId4"/>
            <a:stretch>
              <a:fillRect l="-28008" t="-18570" b="-26714"/>
            </a:stretch>
          </a:blipFill>
        </p:spPr>
        <p:txBody>
          <a:bodyPr/>
          <a:lstStyle/>
          <a:p>
            <a:endParaRPr lang="en-AU"/>
          </a:p>
        </p:txBody>
      </p:sp>
      <p:sp>
        <p:nvSpPr>
          <p:cNvPr id="5" name="Freeform 5"/>
          <p:cNvSpPr/>
          <p:nvPr/>
        </p:nvSpPr>
        <p:spPr>
          <a:xfrm>
            <a:off x="7232677" y="0"/>
            <a:ext cx="3621608" cy="6794500"/>
          </a:xfrm>
          <a:custGeom>
            <a:avLst/>
            <a:gdLst/>
            <a:ahLst/>
            <a:cxnLst/>
            <a:rect l="l" t="t" r="r" b="b"/>
            <a:pathLst>
              <a:path w="3621608" h="6794500">
                <a:moveTo>
                  <a:pt x="0" y="0"/>
                </a:moveTo>
                <a:lnTo>
                  <a:pt x="3621608" y="0"/>
                </a:lnTo>
                <a:lnTo>
                  <a:pt x="3621608" y="6794500"/>
                </a:lnTo>
                <a:lnTo>
                  <a:pt x="0" y="6794500"/>
                </a:lnTo>
                <a:lnTo>
                  <a:pt x="0" y="0"/>
                </a:lnTo>
                <a:close/>
              </a:path>
            </a:pathLst>
          </a:custGeom>
          <a:blipFill>
            <a:blip r:embed="rId5"/>
            <a:stretch>
              <a:fillRect l="-248698" t="-28457" b="-11928"/>
            </a:stretch>
          </a:blipFill>
        </p:spPr>
        <p:txBody>
          <a:bodyPr/>
          <a:lstStyle/>
          <a:p>
            <a:endParaRPr lang="en-AU"/>
          </a:p>
        </p:txBody>
      </p:sp>
      <p:grpSp>
        <p:nvGrpSpPr>
          <p:cNvPr id="6" name="Group 6"/>
          <p:cNvGrpSpPr/>
          <p:nvPr/>
        </p:nvGrpSpPr>
        <p:grpSpPr>
          <a:xfrm>
            <a:off x="1028700" y="1038239"/>
            <a:ext cx="6299143" cy="918946"/>
            <a:chOff x="0" y="0"/>
            <a:chExt cx="8398857" cy="1225261"/>
          </a:xfrm>
        </p:grpSpPr>
        <p:sp>
          <p:nvSpPr>
            <p:cNvPr id="7" name="TextBox 7"/>
            <p:cNvSpPr txBox="1"/>
            <p:nvPr/>
          </p:nvSpPr>
          <p:spPr>
            <a:xfrm>
              <a:off x="0" y="0"/>
              <a:ext cx="8398857" cy="660256"/>
            </a:xfrm>
            <a:prstGeom prst="rect">
              <a:avLst/>
            </a:prstGeom>
          </p:spPr>
          <p:txBody>
            <a:bodyPr lIns="0" tIns="0" rIns="0" bIns="0" rtlCol="0" anchor="t">
              <a:spAutoFit/>
            </a:bodyPr>
            <a:lstStyle/>
            <a:p>
              <a:pPr marL="0" lvl="0" indent="0">
                <a:lnSpc>
                  <a:spcPts val="3959"/>
                </a:lnSpc>
                <a:spcBef>
                  <a:spcPct val="0"/>
                </a:spcBef>
              </a:pPr>
              <a:r>
                <a:rPr lang="en-US" sz="3299" dirty="0">
                  <a:solidFill>
                    <a:srgbClr val="000000"/>
                  </a:solidFill>
                  <a:latin typeface="Montserrat"/>
                </a:rPr>
                <a:t>GMCT - PJ Rock</a:t>
              </a:r>
            </a:p>
          </p:txBody>
        </p:sp>
        <p:sp>
          <p:nvSpPr>
            <p:cNvPr id="8" name="TextBox 8"/>
            <p:cNvSpPr txBox="1"/>
            <p:nvPr/>
          </p:nvSpPr>
          <p:spPr>
            <a:xfrm>
              <a:off x="0" y="739595"/>
              <a:ext cx="8398857" cy="485667"/>
            </a:xfrm>
            <a:prstGeom prst="rect">
              <a:avLst/>
            </a:prstGeom>
          </p:spPr>
          <p:txBody>
            <a:bodyPr lIns="0" tIns="0" rIns="0" bIns="0" rtlCol="0" anchor="t">
              <a:spAutoFit/>
            </a:bodyPr>
            <a:lstStyle/>
            <a:p>
              <a:pPr marL="0" lvl="0" indent="0">
                <a:lnSpc>
                  <a:spcPts val="2999"/>
                </a:lnSpc>
                <a:spcBef>
                  <a:spcPct val="0"/>
                </a:spcBef>
              </a:pPr>
              <a:r>
                <a:rPr lang="en-US" sz="2499">
                  <a:solidFill>
                    <a:srgbClr val="000000"/>
                  </a:solidFill>
                  <a:latin typeface="Montserrat"/>
                </a:rPr>
                <a:t>No Dig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392306"/>
            <a:ext cx="7502388" cy="7502388"/>
          </a:xfrm>
          <a:custGeom>
            <a:avLst/>
            <a:gdLst/>
            <a:ahLst/>
            <a:cxnLst/>
            <a:rect l="l" t="t" r="r" b="b"/>
            <a:pathLst>
              <a:path w="7502388" h="7502388">
                <a:moveTo>
                  <a:pt x="0" y="0"/>
                </a:moveTo>
                <a:lnTo>
                  <a:pt x="7502388" y="0"/>
                </a:lnTo>
                <a:lnTo>
                  <a:pt x="7502388" y="7502388"/>
                </a:lnTo>
                <a:lnTo>
                  <a:pt x="0" y="7502388"/>
                </a:lnTo>
                <a:lnTo>
                  <a:pt x="0" y="0"/>
                </a:lnTo>
                <a:close/>
              </a:path>
            </a:pathLst>
          </a:custGeom>
          <a:blipFill>
            <a:blip r:embed="rId2"/>
            <a:stretch>
              <a:fillRect/>
            </a:stretch>
          </a:blipFill>
        </p:spPr>
        <p:txBody>
          <a:bodyPr/>
          <a:lstStyle/>
          <a:p>
            <a:endParaRPr lang="en-AU"/>
          </a:p>
        </p:txBody>
      </p:sp>
      <p:sp>
        <p:nvSpPr>
          <p:cNvPr id="3" name="Freeform 3"/>
          <p:cNvSpPr/>
          <p:nvPr/>
        </p:nvSpPr>
        <p:spPr>
          <a:xfrm rot="110865">
            <a:off x="8577667" y="1337123"/>
            <a:ext cx="3602479" cy="3861560"/>
          </a:xfrm>
          <a:custGeom>
            <a:avLst/>
            <a:gdLst/>
            <a:ahLst/>
            <a:cxnLst/>
            <a:rect l="l" t="t" r="r" b="b"/>
            <a:pathLst>
              <a:path w="3602479" h="3861560">
                <a:moveTo>
                  <a:pt x="0" y="112316"/>
                </a:moveTo>
                <a:lnTo>
                  <a:pt x="3481526" y="0"/>
                </a:lnTo>
                <a:lnTo>
                  <a:pt x="3602478" y="3749244"/>
                </a:lnTo>
                <a:lnTo>
                  <a:pt x="120952" y="3861560"/>
                </a:lnTo>
                <a:lnTo>
                  <a:pt x="0" y="112316"/>
                </a:lnTo>
                <a:close/>
              </a:path>
            </a:pathLst>
          </a:custGeom>
          <a:blipFill>
            <a:blip r:embed="rId3"/>
            <a:stretch>
              <a:fillRect l="-1401" t="-3033" r="-48106" b="-1643"/>
            </a:stretch>
          </a:blipFill>
        </p:spPr>
        <p:txBody>
          <a:bodyPr/>
          <a:lstStyle/>
          <a:p>
            <a:endParaRPr lang="en-AU"/>
          </a:p>
        </p:txBody>
      </p:sp>
      <p:sp>
        <p:nvSpPr>
          <p:cNvPr id="4" name="Freeform 4"/>
          <p:cNvSpPr/>
          <p:nvPr/>
        </p:nvSpPr>
        <p:spPr>
          <a:xfrm rot="-83651">
            <a:off x="8593526" y="5217378"/>
            <a:ext cx="3570761" cy="3719155"/>
          </a:xfrm>
          <a:custGeom>
            <a:avLst/>
            <a:gdLst/>
            <a:ahLst/>
            <a:cxnLst/>
            <a:rect l="l" t="t" r="r" b="b"/>
            <a:pathLst>
              <a:path w="3570761" h="3719155">
                <a:moveTo>
                  <a:pt x="88454" y="0"/>
                </a:moveTo>
                <a:lnTo>
                  <a:pt x="3570760" y="84753"/>
                </a:lnTo>
                <a:lnTo>
                  <a:pt x="3482306" y="3719155"/>
                </a:lnTo>
                <a:lnTo>
                  <a:pt x="0" y="3634402"/>
                </a:lnTo>
                <a:lnTo>
                  <a:pt x="88454" y="0"/>
                </a:lnTo>
                <a:close/>
              </a:path>
            </a:pathLst>
          </a:custGeom>
          <a:blipFill>
            <a:blip r:embed="rId4"/>
            <a:stretch>
              <a:fillRect l="-17722" t="-391" r="-22294" b="-498"/>
            </a:stretch>
          </a:blipFill>
        </p:spPr>
        <p:txBody>
          <a:bodyPr/>
          <a:lstStyle/>
          <a:p>
            <a:endParaRPr lang="en-AU"/>
          </a:p>
        </p:txBody>
      </p:sp>
      <p:grpSp>
        <p:nvGrpSpPr>
          <p:cNvPr id="5" name="Group 5"/>
          <p:cNvGrpSpPr/>
          <p:nvPr/>
        </p:nvGrpSpPr>
        <p:grpSpPr>
          <a:xfrm>
            <a:off x="12721456" y="7966210"/>
            <a:ext cx="6299143" cy="918946"/>
            <a:chOff x="0" y="0"/>
            <a:chExt cx="8398857" cy="1225261"/>
          </a:xfrm>
        </p:grpSpPr>
        <p:sp>
          <p:nvSpPr>
            <p:cNvPr id="6" name="TextBox 6"/>
            <p:cNvSpPr txBox="1"/>
            <p:nvPr/>
          </p:nvSpPr>
          <p:spPr>
            <a:xfrm>
              <a:off x="0" y="0"/>
              <a:ext cx="8398857" cy="660256"/>
            </a:xfrm>
            <a:prstGeom prst="rect">
              <a:avLst/>
            </a:prstGeom>
          </p:spPr>
          <p:txBody>
            <a:bodyPr lIns="0" tIns="0" rIns="0" bIns="0" rtlCol="0" anchor="t">
              <a:spAutoFit/>
            </a:bodyPr>
            <a:lstStyle/>
            <a:p>
              <a:pPr marL="0" lvl="0" indent="0">
                <a:lnSpc>
                  <a:spcPts val="3959"/>
                </a:lnSpc>
                <a:spcBef>
                  <a:spcPct val="0"/>
                </a:spcBef>
              </a:pPr>
              <a:r>
                <a:rPr lang="en-US" sz="3299" dirty="0">
                  <a:solidFill>
                    <a:srgbClr val="000000"/>
                  </a:solidFill>
                  <a:latin typeface="Montserrat"/>
                </a:rPr>
                <a:t>Central Coast Council</a:t>
              </a:r>
            </a:p>
          </p:txBody>
        </p:sp>
        <p:sp>
          <p:nvSpPr>
            <p:cNvPr id="7" name="TextBox 7"/>
            <p:cNvSpPr txBox="1"/>
            <p:nvPr/>
          </p:nvSpPr>
          <p:spPr>
            <a:xfrm>
              <a:off x="0" y="739595"/>
              <a:ext cx="8398857" cy="485667"/>
            </a:xfrm>
            <a:prstGeom prst="rect">
              <a:avLst/>
            </a:prstGeom>
          </p:spPr>
          <p:txBody>
            <a:bodyPr lIns="0" tIns="0" rIns="0" bIns="0" rtlCol="0" anchor="t">
              <a:spAutoFit/>
            </a:bodyPr>
            <a:lstStyle/>
            <a:p>
              <a:pPr marL="0" lvl="0" indent="0">
                <a:lnSpc>
                  <a:spcPts val="2999"/>
                </a:lnSpc>
                <a:spcBef>
                  <a:spcPct val="0"/>
                </a:spcBef>
              </a:pPr>
              <a:r>
                <a:rPr lang="en-US" sz="2499">
                  <a:solidFill>
                    <a:srgbClr val="000000"/>
                  </a:solidFill>
                  <a:latin typeface="Montserrat"/>
                </a:rPr>
                <a:t>Memorial Trees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060" y="-145267"/>
            <a:ext cx="19909896" cy="11251293"/>
          </a:xfrm>
          <a:custGeom>
            <a:avLst/>
            <a:gdLst/>
            <a:ahLst/>
            <a:cxnLst/>
            <a:rect l="l" t="t" r="r" b="b"/>
            <a:pathLst>
              <a:path w="19909896" h="11251293">
                <a:moveTo>
                  <a:pt x="0" y="0"/>
                </a:moveTo>
                <a:lnTo>
                  <a:pt x="19909897" y="0"/>
                </a:lnTo>
                <a:lnTo>
                  <a:pt x="19909897" y="11251293"/>
                </a:lnTo>
                <a:lnTo>
                  <a:pt x="0" y="11251293"/>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15692692" y="7715250"/>
            <a:ext cx="3511632" cy="3086100"/>
            <a:chOff x="0" y="0"/>
            <a:chExt cx="924874" cy="812800"/>
          </a:xfrm>
        </p:grpSpPr>
        <p:sp>
          <p:nvSpPr>
            <p:cNvPr id="4" name="Freeform 4"/>
            <p:cNvSpPr/>
            <p:nvPr/>
          </p:nvSpPr>
          <p:spPr>
            <a:xfrm>
              <a:off x="0" y="0"/>
              <a:ext cx="924874" cy="812800"/>
            </a:xfrm>
            <a:custGeom>
              <a:avLst/>
              <a:gdLst/>
              <a:ahLst/>
              <a:cxnLst/>
              <a:rect l="l" t="t" r="r" b="b"/>
              <a:pathLst>
                <a:path w="924874" h="812800">
                  <a:moveTo>
                    <a:pt x="0" y="0"/>
                  </a:moveTo>
                  <a:lnTo>
                    <a:pt x="924874" y="0"/>
                  </a:lnTo>
                  <a:lnTo>
                    <a:pt x="924874" y="812800"/>
                  </a:lnTo>
                  <a:lnTo>
                    <a:pt x="0" y="812800"/>
                  </a:lnTo>
                  <a:close/>
                </a:path>
              </a:pathLst>
            </a:custGeom>
            <a:solidFill>
              <a:srgbClr val="F8F8F8"/>
            </a:solidFill>
          </p:spPr>
          <p:txBody>
            <a:bodyPr/>
            <a:lstStyle/>
            <a:p>
              <a:endParaRPr lang="en-AU"/>
            </a:p>
          </p:txBody>
        </p:sp>
        <p:sp>
          <p:nvSpPr>
            <p:cNvPr id="5" name="TextBox 5"/>
            <p:cNvSpPr txBox="1"/>
            <p:nvPr/>
          </p:nvSpPr>
          <p:spPr>
            <a:xfrm>
              <a:off x="0" y="-47625"/>
              <a:ext cx="924874" cy="860425"/>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12543120" y="8798827"/>
            <a:ext cx="6299143" cy="495192"/>
          </a:xfrm>
          <a:prstGeom prst="rect">
            <a:avLst/>
          </a:prstGeom>
        </p:spPr>
        <p:txBody>
          <a:bodyPr lIns="0" tIns="0" rIns="0" bIns="0" rtlCol="0" anchor="t">
            <a:spAutoFit/>
          </a:bodyPr>
          <a:lstStyle/>
          <a:p>
            <a:pPr marL="0" lvl="0" indent="0">
              <a:lnSpc>
                <a:spcPts val="3959"/>
              </a:lnSpc>
              <a:spcBef>
                <a:spcPct val="0"/>
              </a:spcBef>
            </a:pPr>
            <a:r>
              <a:rPr lang="en-US" sz="3299">
                <a:solidFill>
                  <a:srgbClr val="000000"/>
                </a:solidFill>
                <a:latin typeface="Montserrat"/>
              </a:rPr>
              <a:t>Canberra Memorial Parks </a:t>
            </a:r>
          </a:p>
        </p:txBody>
      </p:sp>
      <p:sp>
        <p:nvSpPr>
          <p:cNvPr id="7" name="TextBox 7"/>
          <p:cNvSpPr txBox="1"/>
          <p:nvPr/>
        </p:nvSpPr>
        <p:spPr>
          <a:xfrm>
            <a:off x="12543120" y="9355904"/>
            <a:ext cx="6299143" cy="361869"/>
          </a:xfrm>
          <a:prstGeom prst="rect">
            <a:avLst/>
          </a:prstGeom>
        </p:spPr>
        <p:txBody>
          <a:bodyPr lIns="0" tIns="0" rIns="0" bIns="0" rtlCol="0" anchor="t">
            <a:spAutoFit/>
          </a:bodyPr>
          <a:lstStyle/>
          <a:p>
            <a:pPr marL="0" lvl="0" indent="0">
              <a:lnSpc>
                <a:spcPts val="2999"/>
              </a:lnSpc>
              <a:spcBef>
                <a:spcPct val="0"/>
              </a:spcBef>
            </a:pPr>
            <a:r>
              <a:rPr lang="en-US" sz="2499" dirty="0">
                <a:solidFill>
                  <a:srgbClr val="000000"/>
                </a:solidFill>
                <a:latin typeface="Montserrat"/>
              </a:rPr>
              <a:t>Ribbon Artwork</a:t>
            </a:r>
          </a:p>
        </p:txBody>
      </p:sp>
      <p:sp>
        <p:nvSpPr>
          <p:cNvPr id="8" name="Freeform 8"/>
          <p:cNvSpPr/>
          <p:nvPr/>
        </p:nvSpPr>
        <p:spPr>
          <a:xfrm>
            <a:off x="272147" y="9474777"/>
            <a:ext cx="2748441" cy="505068"/>
          </a:xfrm>
          <a:custGeom>
            <a:avLst/>
            <a:gdLst/>
            <a:ahLst/>
            <a:cxnLst/>
            <a:rect l="l" t="t" r="r" b="b"/>
            <a:pathLst>
              <a:path w="2748441" h="505068">
                <a:moveTo>
                  <a:pt x="0" y="0"/>
                </a:moveTo>
                <a:lnTo>
                  <a:pt x="2748442" y="0"/>
                </a:lnTo>
                <a:lnTo>
                  <a:pt x="2748442" y="505069"/>
                </a:lnTo>
                <a:lnTo>
                  <a:pt x="0" y="505069"/>
                </a:lnTo>
                <a:lnTo>
                  <a:pt x="0" y="0"/>
                </a:lnTo>
                <a:close/>
              </a:path>
            </a:pathLst>
          </a:custGeom>
          <a:blipFill>
            <a:blip r:embed="rId3"/>
            <a:stretch>
              <a:fillRect l="-2772"/>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91679" y="4494171"/>
            <a:ext cx="5121679" cy="5246370"/>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0EEED"/>
            </a:solidFill>
            <a:ln w="12700">
              <a:noFill/>
            </a:ln>
          </p:spPr>
          <p:txBody>
            <a:bodyPr/>
            <a:lstStyle/>
            <a:p>
              <a:endParaRPr lang="en-AU"/>
            </a:p>
          </p:txBody>
        </p:sp>
      </p:grpSp>
      <p:sp>
        <p:nvSpPr>
          <p:cNvPr id="4" name="TextBox 4"/>
          <p:cNvSpPr txBox="1"/>
          <p:nvPr/>
        </p:nvSpPr>
        <p:spPr>
          <a:xfrm>
            <a:off x="5493814" y="1930057"/>
            <a:ext cx="5684490" cy="1219173"/>
          </a:xfrm>
          <a:prstGeom prst="rect">
            <a:avLst/>
          </a:prstGeom>
        </p:spPr>
        <p:txBody>
          <a:bodyPr lIns="0" tIns="0" rIns="0" bIns="0" rtlCol="0" anchor="t">
            <a:spAutoFit/>
          </a:bodyPr>
          <a:lstStyle/>
          <a:p>
            <a:pPr marL="0" lvl="0" indent="0" algn="l">
              <a:lnSpc>
                <a:spcPts val="9600"/>
              </a:lnSpc>
              <a:spcBef>
                <a:spcPct val="0"/>
              </a:spcBef>
            </a:pPr>
            <a:r>
              <a:rPr lang="en-US" sz="8000" dirty="0">
                <a:solidFill>
                  <a:srgbClr val="000000"/>
                </a:solidFill>
                <a:latin typeface="Montserrat"/>
              </a:rPr>
              <a:t>About us</a:t>
            </a:r>
          </a:p>
        </p:txBody>
      </p:sp>
      <p:sp>
        <p:nvSpPr>
          <p:cNvPr id="5" name="TextBox 5"/>
          <p:cNvSpPr txBox="1"/>
          <p:nvPr/>
        </p:nvSpPr>
        <p:spPr>
          <a:xfrm>
            <a:off x="5493814" y="3724554"/>
            <a:ext cx="7300372" cy="1371357"/>
          </a:xfrm>
          <a:prstGeom prst="rect">
            <a:avLst/>
          </a:prstGeom>
        </p:spPr>
        <p:txBody>
          <a:bodyPr lIns="0" tIns="0" rIns="0" bIns="0" rtlCol="0" anchor="t">
            <a:spAutoFit/>
          </a:bodyPr>
          <a:lstStyle/>
          <a:p>
            <a:pPr marL="0" lvl="0" indent="0" algn="l">
              <a:lnSpc>
                <a:spcPts val="3749"/>
              </a:lnSpc>
              <a:spcBef>
                <a:spcPct val="0"/>
              </a:spcBef>
            </a:pPr>
            <a:r>
              <a:rPr lang="en-US" sz="2499">
                <a:solidFill>
                  <a:srgbClr val="000000"/>
                </a:solidFill>
                <a:latin typeface="Montserrat"/>
              </a:rPr>
              <a:t>We offer a holistic design philosophy, crafting products and spaces that harmonise with communities, environment and architecture.</a:t>
            </a:r>
          </a:p>
        </p:txBody>
      </p:sp>
      <p:sp>
        <p:nvSpPr>
          <p:cNvPr id="6" name="TextBox 6"/>
          <p:cNvSpPr txBox="1"/>
          <p:nvPr/>
        </p:nvSpPr>
        <p:spPr>
          <a:xfrm>
            <a:off x="5493814" y="5698375"/>
            <a:ext cx="7300372" cy="2771288"/>
          </a:xfrm>
          <a:prstGeom prst="rect">
            <a:avLst/>
          </a:prstGeom>
        </p:spPr>
        <p:txBody>
          <a:bodyPr lIns="0" tIns="0" rIns="0" bIns="0" rtlCol="0" anchor="t">
            <a:spAutoFit/>
          </a:bodyPr>
          <a:lstStyle/>
          <a:p>
            <a:pPr>
              <a:lnSpc>
                <a:spcPts val="3749"/>
              </a:lnSpc>
            </a:pPr>
            <a:r>
              <a:rPr lang="en-US" sz="2499">
                <a:solidFill>
                  <a:srgbClr val="000000"/>
                </a:solidFill>
                <a:latin typeface="Montserrat"/>
              </a:rPr>
              <a:t>Our Services include:</a:t>
            </a:r>
          </a:p>
          <a:p>
            <a:pPr marL="539749" lvl="1" indent="-269875">
              <a:lnSpc>
                <a:spcPts val="3749"/>
              </a:lnSpc>
              <a:buFont typeface="Arial"/>
              <a:buChar char="•"/>
            </a:pPr>
            <a:r>
              <a:rPr lang="en-US" sz="2499">
                <a:solidFill>
                  <a:srgbClr val="000000"/>
                </a:solidFill>
                <a:latin typeface="Montserrat"/>
              </a:rPr>
              <a:t>Consultation</a:t>
            </a:r>
          </a:p>
          <a:p>
            <a:pPr marL="539749" lvl="1" indent="-269875">
              <a:lnSpc>
                <a:spcPts val="3749"/>
              </a:lnSpc>
              <a:buFont typeface="Arial"/>
              <a:buChar char="•"/>
            </a:pPr>
            <a:r>
              <a:rPr lang="en-US" sz="2499">
                <a:solidFill>
                  <a:srgbClr val="000000"/>
                </a:solidFill>
                <a:latin typeface="Montserrat"/>
              </a:rPr>
              <a:t>Product Design </a:t>
            </a:r>
          </a:p>
          <a:p>
            <a:pPr marL="539749" lvl="1" indent="-269875">
              <a:lnSpc>
                <a:spcPts val="3749"/>
              </a:lnSpc>
              <a:buFont typeface="Arial"/>
              <a:buChar char="•"/>
            </a:pPr>
            <a:r>
              <a:rPr lang="en-US" sz="2499">
                <a:solidFill>
                  <a:srgbClr val="000000"/>
                </a:solidFill>
                <a:latin typeface="Montserrat"/>
              </a:rPr>
              <a:t>Placemaking</a:t>
            </a:r>
          </a:p>
          <a:p>
            <a:pPr marL="539749" lvl="1" indent="-269875">
              <a:lnSpc>
                <a:spcPts val="3749"/>
              </a:lnSpc>
              <a:buFont typeface="Arial"/>
              <a:buChar char="•"/>
            </a:pPr>
            <a:r>
              <a:rPr lang="en-US" sz="2499">
                <a:solidFill>
                  <a:srgbClr val="000000"/>
                </a:solidFill>
                <a:latin typeface="Montserrat"/>
              </a:rPr>
              <a:t>Wayfinding</a:t>
            </a:r>
          </a:p>
          <a:p>
            <a:pPr marL="539749" lvl="1" indent="-269875" algn="l">
              <a:lnSpc>
                <a:spcPts val="3749"/>
              </a:lnSpc>
              <a:buFont typeface="Arial"/>
              <a:buChar char="•"/>
            </a:pPr>
            <a:r>
              <a:rPr lang="en-US" sz="2499">
                <a:solidFill>
                  <a:srgbClr val="000000"/>
                </a:solidFill>
                <a:latin typeface="Montserrat"/>
              </a:rPr>
              <a:t>Masterplanning</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0168692" cy="8229600"/>
          </a:xfrm>
          <a:custGeom>
            <a:avLst/>
            <a:gdLst/>
            <a:ahLst/>
            <a:cxnLst/>
            <a:rect l="l" t="t" r="r" b="b"/>
            <a:pathLst>
              <a:path w="10168692" h="8229600">
                <a:moveTo>
                  <a:pt x="0" y="0"/>
                </a:moveTo>
                <a:lnTo>
                  <a:pt x="10168692" y="0"/>
                </a:lnTo>
                <a:lnTo>
                  <a:pt x="10168692" y="8229600"/>
                </a:lnTo>
                <a:lnTo>
                  <a:pt x="0" y="8229600"/>
                </a:lnTo>
                <a:lnTo>
                  <a:pt x="0" y="0"/>
                </a:lnTo>
                <a:close/>
              </a:path>
            </a:pathLst>
          </a:custGeom>
          <a:blipFill>
            <a:blip r:embed="rId2"/>
            <a:stretch>
              <a:fillRect/>
            </a:stretch>
          </a:blipFill>
        </p:spPr>
        <p:txBody>
          <a:bodyPr/>
          <a:lstStyle/>
          <a:p>
            <a:endParaRPr lang="en-AU"/>
          </a:p>
        </p:txBody>
      </p:sp>
      <p:sp>
        <p:nvSpPr>
          <p:cNvPr id="3" name="Freeform 3"/>
          <p:cNvSpPr/>
          <p:nvPr/>
        </p:nvSpPr>
        <p:spPr>
          <a:xfrm>
            <a:off x="14434659" y="1028700"/>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grpSp>
        <p:nvGrpSpPr>
          <p:cNvPr id="4" name="Group 4"/>
          <p:cNvGrpSpPr/>
          <p:nvPr/>
        </p:nvGrpSpPr>
        <p:grpSpPr>
          <a:xfrm>
            <a:off x="11558869" y="8329815"/>
            <a:ext cx="6299143" cy="918946"/>
            <a:chOff x="0" y="0"/>
            <a:chExt cx="8398857" cy="1225261"/>
          </a:xfrm>
        </p:grpSpPr>
        <p:sp>
          <p:nvSpPr>
            <p:cNvPr id="5" name="TextBox 5"/>
            <p:cNvSpPr txBox="1"/>
            <p:nvPr/>
          </p:nvSpPr>
          <p:spPr>
            <a:xfrm>
              <a:off x="0" y="0"/>
              <a:ext cx="8398857" cy="660256"/>
            </a:xfrm>
            <a:prstGeom prst="rect">
              <a:avLst/>
            </a:prstGeom>
          </p:spPr>
          <p:txBody>
            <a:bodyPr lIns="0" tIns="0" rIns="0" bIns="0" rtlCol="0" anchor="t">
              <a:spAutoFit/>
            </a:bodyPr>
            <a:lstStyle/>
            <a:p>
              <a:pPr marL="0" lvl="0" indent="0">
                <a:lnSpc>
                  <a:spcPts val="3959"/>
                </a:lnSpc>
                <a:spcBef>
                  <a:spcPct val="0"/>
                </a:spcBef>
              </a:pPr>
              <a:r>
                <a:rPr lang="en-US" sz="3299">
                  <a:solidFill>
                    <a:srgbClr val="000000"/>
                  </a:solidFill>
                  <a:latin typeface="Montserrat"/>
                </a:rPr>
                <a:t>Canberra Memorial Parks</a:t>
              </a:r>
            </a:p>
          </p:txBody>
        </p:sp>
        <p:sp>
          <p:nvSpPr>
            <p:cNvPr id="6" name="TextBox 6"/>
            <p:cNvSpPr txBox="1"/>
            <p:nvPr/>
          </p:nvSpPr>
          <p:spPr>
            <a:xfrm>
              <a:off x="0" y="739595"/>
              <a:ext cx="8398857" cy="485667"/>
            </a:xfrm>
            <a:prstGeom prst="rect">
              <a:avLst/>
            </a:prstGeom>
          </p:spPr>
          <p:txBody>
            <a:bodyPr lIns="0" tIns="0" rIns="0" bIns="0" rtlCol="0" anchor="t">
              <a:spAutoFit/>
            </a:bodyPr>
            <a:lstStyle/>
            <a:p>
              <a:pPr marL="0" lvl="0" indent="0">
                <a:lnSpc>
                  <a:spcPts val="2999"/>
                </a:lnSpc>
                <a:spcBef>
                  <a:spcPct val="0"/>
                </a:spcBef>
              </a:pPr>
              <a:r>
                <a:rPr lang="en-US" sz="2499" dirty="0">
                  <a:solidFill>
                    <a:srgbClr val="000000"/>
                  </a:solidFill>
                  <a:latin typeface="Montserrat"/>
                </a:rPr>
                <a:t>Niche Wall - Custom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76246"/>
            <a:ext cx="18288000" cy="13091375"/>
          </a:xfrm>
          <a:custGeom>
            <a:avLst/>
            <a:gdLst/>
            <a:ahLst/>
            <a:cxnLst/>
            <a:rect l="l" t="t" r="r" b="b"/>
            <a:pathLst>
              <a:path w="18288000" h="13091375">
                <a:moveTo>
                  <a:pt x="0" y="0"/>
                </a:moveTo>
                <a:lnTo>
                  <a:pt x="18288000" y="0"/>
                </a:lnTo>
                <a:lnTo>
                  <a:pt x="18288000" y="13091375"/>
                </a:lnTo>
                <a:lnTo>
                  <a:pt x="0" y="13091375"/>
                </a:lnTo>
                <a:lnTo>
                  <a:pt x="0" y="0"/>
                </a:lnTo>
                <a:close/>
              </a:path>
            </a:pathLst>
          </a:custGeom>
          <a:blipFill>
            <a:blip r:embed="rId2"/>
            <a:stretch>
              <a:fillRect l="-3688" r="-3688"/>
            </a:stretch>
          </a:blipFill>
        </p:spPr>
        <p:txBody>
          <a:bodyPr/>
          <a:lstStyle/>
          <a:p>
            <a:endParaRPr lang="en-AU"/>
          </a:p>
        </p:txBody>
      </p:sp>
      <p:sp>
        <p:nvSpPr>
          <p:cNvPr id="3" name="TextBox 3"/>
          <p:cNvSpPr txBox="1"/>
          <p:nvPr/>
        </p:nvSpPr>
        <p:spPr>
          <a:xfrm>
            <a:off x="512240" y="384458"/>
            <a:ext cx="7442143" cy="885663"/>
          </a:xfrm>
          <a:prstGeom prst="rect">
            <a:avLst/>
          </a:prstGeom>
        </p:spPr>
        <p:txBody>
          <a:bodyPr lIns="0" tIns="0" rIns="0" bIns="0" rtlCol="0" anchor="t">
            <a:spAutoFit/>
          </a:bodyPr>
          <a:lstStyle/>
          <a:p>
            <a:pPr>
              <a:lnSpc>
                <a:spcPts val="3959"/>
              </a:lnSpc>
            </a:pPr>
            <a:r>
              <a:rPr lang="en-US" sz="3299" dirty="0">
                <a:solidFill>
                  <a:srgbClr val="FFFFFF"/>
                </a:solidFill>
                <a:latin typeface="Montserrat"/>
              </a:rPr>
              <a:t>Batemans Bay</a:t>
            </a:r>
          </a:p>
          <a:p>
            <a:pPr marL="0" lvl="0" indent="0">
              <a:lnSpc>
                <a:spcPts val="3119"/>
              </a:lnSpc>
              <a:spcBef>
                <a:spcPct val="0"/>
              </a:spcBef>
            </a:pPr>
            <a:r>
              <a:rPr lang="en-US" sz="2599" dirty="0">
                <a:solidFill>
                  <a:srgbClr val="FFFFFF"/>
                </a:solidFill>
                <a:latin typeface="Montserrat"/>
              </a:rPr>
              <a:t>Emergence Artwork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0978992" cy="8229600"/>
          </a:xfrm>
          <a:custGeom>
            <a:avLst/>
            <a:gdLst/>
            <a:ahLst/>
            <a:cxnLst/>
            <a:rect l="l" t="t" r="r" b="b"/>
            <a:pathLst>
              <a:path w="10978992" h="8229600">
                <a:moveTo>
                  <a:pt x="0" y="0"/>
                </a:moveTo>
                <a:lnTo>
                  <a:pt x="10978992" y="0"/>
                </a:lnTo>
                <a:lnTo>
                  <a:pt x="10978992" y="8229600"/>
                </a:lnTo>
                <a:lnTo>
                  <a:pt x="0" y="8229600"/>
                </a:lnTo>
                <a:lnTo>
                  <a:pt x="0" y="0"/>
                </a:lnTo>
                <a:close/>
              </a:path>
            </a:pathLst>
          </a:custGeom>
          <a:blipFill>
            <a:blip r:embed="rId2"/>
            <a:stretch>
              <a:fillRect/>
            </a:stretch>
          </a:blipFill>
        </p:spPr>
        <p:txBody>
          <a:bodyPr/>
          <a:lstStyle/>
          <a:p>
            <a:endParaRPr lang="en-AU"/>
          </a:p>
        </p:txBody>
      </p:sp>
      <p:sp>
        <p:nvSpPr>
          <p:cNvPr id="3" name="TextBox 3"/>
          <p:cNvSpPr txBox="1"/>
          <p:nvPr/>
        </p:nvSpPr>
        <p:spPr>
          <a:xfrm>
            <a:off x="10960157" y="8382176"/>
            <a:ext cx="6299143" cy="866586"/>
          </a:xfrm>
          <a:prstGeom prst="rect">
            <a:avLst/>
          </a:prstGeom>
        </p:spPr>
        <p:txBody>
          <a:bodyPr lIns="0" tIns="0" rIns="0" bIns="0" rtlCol="0" anchor="t">
            <a:spAutoFit/>
          </a:bodyPr>
          <a:lstStyle/>
          <a:p>
            <a:pPr algn="r">
              <a:lnSpc>
                <a:spcPts val="3959"/>
              </a:lnSpc>
            </a:pPr>
            <a:r>
              <a:rPr lang="en-US" sz="3299">
                <a:solidFill>
                  <a:srgbClr val="000000"/>
                </a:solidFill>
                <a:latin typeface="Montserrat"/>
              </a:rPr>
              <a:t>Batemans Bay</a:t>
            </a:r>
          </a:p>
          <a:p>
            <a:pPr marL="0" lvl="0" indent="0" algn="r">
              <a:lnSpc>
                <a:spcPts val="2999"/>
              </a:lnSpc>
              <a:spcBef>
                <a:spcPct val="0"/>
              </a:spcBef>
            </a:pPr>
            <a:r>
              <a:rPr lang="en-US" sz="2499">
                <a:solidFill>
                  <a:srgbClr val="000000"/>
                </a:solidFill>
                <a:latin typeface="Montserrat"/>
              </a:rPr>
              <a:t>Soar Artwork</a:t>
            </a:r>
          </a:p>
        </p:txBody>
      </p:sp>
      <p:sp>
        <p:nvSpPr>
          <p:cNvPr id="4" name="Freeform 4"/>
          <p:cNvSpPr/>
          <p:nvPr/>
        </p:nvSpPr>
        <p:spPr>
          <a:xfrm>
            <a:off x="14510859" y="1028700"/>
            <a:ext cx="2748441" cy="505068"/>
          </a:xfrm>
          <a:custGeom>
            <a:avLst/>
            <a:gdLst/>
            <a:ahLst/>
            <a:cxnLst/>
            <a:rect l="l" t="t" r="r" b="b"/>
            <a:pathLst>
              <a:path w="2748441" h="505068">
                <a:moveTo>
                  <a:pt x="0" y="0"/>
                </a:moveTo>
                <a:lnTo>
                  <a:pt x="2748441" y="0"/>
                </a:lnTo>
                <a:lnTo>
                  <a:pt x="2748441" y="505068"/>
                </a:lnTo>
                <a:lnTo>
                  <a:pt x="0" y="505068"/>
                </a:lnTo>
                <a:lnTo>
                  <a:pt x="0" y="0"/>
                </a:lnTo>
                <a:close/>
              </a:path>
            </a:pathLst>
          </a:custGeom>
          <a:blipFill>
            <a:blip r:embed="rId3"/>
            <a:stretch>
              <a:fillRect l="-2772"/>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6031279">
            <a:off x="4136682" y="2520315"/>
            <a:ext cx="5121679" cy="5246370"/>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0EEED"/>
            </a:solidFill>
            <a:ln w="12700">
              <a:noFill/>
            </a:ln>
          </p:spPr>
          <p:txBody>
            <a:bodyPr/>
            <a:lstStyle/>
            <a:p>
              <a:endParaRPr lang="en-AU"/>
            </a:p>
          </p:txBody>
        </p:sp>
      </p:grpSp>
      <p:sp>
        <p:nvSpPr>
          <p:cNvPr id="4" name="TextBox 4"/>
          <p:cNvSpPr txBox="1"/>
          <p:nvPr/>
        </p:nvSpPr>
        <p:spPr>
          <a:xfrm>
            <a:off x="5834000" y="2669798"/>
            <a:ext cx="5684490" cy="1219173"/>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0000"/>
                </a:solidFill>
                <a:latin typeface="Montserrat"/>
              </a:rPr>
              <a:t>Future...</a:t>
            </a:r>
          </a:p>
        </p:txBody>
      </p:sp>
      <p:sp>
        <p:nvSpPr>
          <p:cNvPr id="5" name="TextBox 5"/>
          <p:cNvSpPr txBox="1"/>
          <p:nvPr/>
        </p:nvSpPr>
        <p:spPr>
          <a:xfrm>
            <a:off x="5834000" y="4506818"/>
            <a:ext cx="6620001" cy="2771288"/>
          </a:xfrm>
          <a:prstGeom prst="rect">
            <a:avLst/>
          </a:prstGeom>
        </p:spPr>
        <p:txBody>
          <a:bodyPr lIns="0" tIns="0" rIns="0" bIns="0" rtlCol="0" anchor="t">
            <a:spAutoFit/>
          </a:bodyPr>
          <a:lstStyle/>
          <a:p>
            <a:pPr marL="0" lvl="0" indent="0" algn="l">
              <a:lnSpc>
                <a:spcPts val="3749"/>
              </a:lnSpc>
              <a:spcBef>
                <a:spcPct val="0"/>
              </a:spcBef>
            </a:pPr>
            <a:r>
              <a:rPr lang="en-US" sz="2499">
                <a:solidFill>
                  <a:srgbClr val="000000"/>
                </a:solidFill>
                <a:latin typeface="Montserrat"/>
              </a:rPr>
              <a:t>Everlon will continue to research, develop and innovate new methods and applications for memorialisation to continue to help cemeteries provide the best space and products for their families.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sp>
        <p:nvSpPr>
          <p:cNvPr id="3" name="TextBox 3"/>
          <p:cNvSpPr txBox="1"/>
          <p:nvPr/>
        </p:nvSpPr>
        <p:spPr>
          <a:xfrm>
            <a:off x="6363418" y="8362369"/>
            <a:ext cx="5581688" cy="895931"/>
          </a:xfrm>
          <a:prstGeom prst="rect">
            <a:avLst/>
          </a:prstGeom>
        </p:spPr>
        <p:txBody>
          <a:bodyPr lIns="0" tIns="0" rIns="0" bIns="0" rtlCol="0" anchor="t">
            <a:spAutoFit/>
          </a:bodyPr>
          <a:lstStyle/>
          <a:p>
            <a:pPr algn="ctr">
              <a:lnSpc>
                <a:spcPts val="3640"/>
              </a:lnSpc>
            </a:pPr>
            <a:r>
              <a:rPr lang="en-US" sz="2600">
                <a:solidFill>
                  <a:srgbClr val="FFFFFF"/>
                </a:solidFill>
                <a:latin typeface="Montserrat Classic"/>
              </a:rPr>
              <a:t>Email: Info@everlon.com.au</a:t>
            </a:r>
          </a:p>
          <a:p>
            <a:pPr algn="ctr">
              <a:lnSpc>
                <a:spcPts val="3640"/>
              </a:lnSpc>
            </a:pPr>
            <a:r>
              <a:rPr lang="en-US" sz="2600">
                <a:solidFill>
                  <a:srgbClr val="FFFFFF"/>
                </a:solidFill>
                <a:latin typeface="Montserrat Classic"/>
              </a:rPr>
              <a:t>Phone: (02) 9646 3886 </a:t>
            </a:r>
          </a:p>
        </p:txBody>
      </p:sp>
      <p:grpSp>
        <p:nvGrpSpPr>
          <p:cNvPr id="4" name="Group 4"/>
          <p:cNvGrpSpPr/>
          <p:nvPr/>
        </p:nvGrpSpPr>
        <p:grpSpPr>
          <a:xfrm>
            <a:off x="5684836" y="4467911"/>
            <a:ext cx="6938852" cy="1353300"/>
            <a:chOff x="0" y="0"/>
            <a:chExt cx="9251802" cy="1804399"/>
          </a:xfrm>
        </p:grpSpPr>
        <p:sp>
          <p:nvSpPr>
            <p:cNvPr id="5" name="TextBox 5"/>
            <p:cNvSpPr txBox="1"/>
            <p:nvPr/>
          </p:nvSpPr>
          <p:spPr>
            <a:xfrm>
              <a:off x="1006881" y="-66675"/>
              <a:ext cx="7238040" cy="719010"/>
            </a:xfrm>
            <a:prstGeom prst="rect">
              <a:avLst/>
            </a:prstGeom>
          </p:spPr>
          <p:txBody>
            <a:bodyPr lIns="0" tIns="0" rIns="0" bIns="0" rtlCol="0" anchor="t">
              <a:spAutoFit/>
            </a:bodyPr>
            <a:lstStyle/>
            <a:p>
              <a:pPr algn="ctr">
                <a:lnSpc>
                  <a:spcPts val="4533"/>
                </a:lnSpc>
              </a:pPr>
              <a:r>
                <a:rPr lang="en-US" sz="3238">
                  <a:solidFill>
                    <a:srgbClr val="FFFFFF"/>
                  </a:solidFill>
                  <a:latin typeface="Montserrat Classic"/>
                </a:rPr>
                <a:t>On behalf of Everlon</a:t>
              </a:r>
            </a:p>
          </p:txBody>
        </p:sp>
        <p:sp>
          <p:nvSpPr>
            <p:cNvPr id="6" name="TextBox 6"/>
            <p:cNvSpPr txBox="1"/>
            <p:nvPr/>
          </p:nvSpPr>
          <p:spPr>
            <a:xfrm>
              <a:off x="0" y="661860"/>
              <a:ext cx="9251802" cy="1142539"/>
            </a:xfrm>
            <a:prstGeom prst="rect">
              <a:avLst/>
            </a:prstGeom>
          </p:spPr>
          <p:txBody>
            <a:bodyPr lIns="0" tIns="0" rIns="0" bIns="0" rtlCol="0" anchor="t">
              <a:spAutoFit/>
            </a:bodyPr>
            <a:lstStyle/>
            <a:p>
              <a:pPr algn="ctr">
                <a:lnSpc>
                  <a:spcPts val="6712"/>
                </a:lnSpc>
              </a:pPr>
              <a:r>
                <a:rPr lang="en-US" sz="5737" spc="286">
                  <a:solidFill>
                    <a:srgbClr val="FFFFFF"/>
                  </a:solidFill>
                  <a:latin typeface="Montserrat Classic Bold"/>
                </a:rPr>
                <a:t>THANK YOU</a:t>
              </a:r>
            </a:p>
          </p:txBody>
        </p:sp>
      </p:grpSp>
      <p:grpSp>
        <p:nvGrpSpPr>
          <p:cNvPr id="7" name="Group 7"/>
          <p:cNvGrpSpPr/>
          <p:nvPr/>
        </p:nvGrpSpPr>
        <p:grpSpPr>
          <a:xfrm>
            <a:off x="7058816" y="7426660"/>
            <a:ext cx="4509608" cy="770426"/>
            <a:chOff x="0" y="0"/>
            <a:chExt cx="6012810" cy="1027234"/>
          </a:xfrm>
        </p:grpSpPr>
        <p:sp>
          <p:nvSpPr>
            <p:cNvPr id="8" name="Freeform 8"/>
            <p:cNvSpPr/>
            <p:nvPr/>
          </p:nvSpPr>
          <p:spPr>
            <a:xfrm>
              <a:off x="0" y="21428"/>
              <a:ext cx="1025897" cy="1005806"/>
            </a:xfrm>
            <a:custGeom>
              <a:avLst/>
              <a:gdLst/>
              <a:ahLst/>
              <a:cxnLst/>
              <a:rect l="l" t="t" r="r" b="b"/>
              <a:pathLst>
                <a:path w="1025897" h="1005806">
                  <a:moveTo>
                    <a:pt x="0" y="0"/>
                  </a:moveTo>
                  <a:lnTo>
                    <a:pt x="1025897" y="0"/>
                  </a:lnTo>
                  <a:lnTo>
                    <a:pt x="1025897" y="1005806"/>
                  </a:lnTo>
                  <a:lnTo>
                    <a:pt x="0" y="1005806"/>
                  </a:lnTo>
                  <a:lnTo>
                    <a:pt x="0" y="0"/>
                  </a:lnTo>
                  <a:close/>
                </a:path>
              </a:pathLst>
            </a:custGeom>
            <a:blipFill>
              <a:blip r:embed="rId3"/>
              <a:stretch>
                <a:fillRect/>
              </a:stretch>
            </a:blipFill>
          </p:spPr>
          <p:txBody>
            <a:bodyPr/>
            <a:lstStyle/>
            <a:p>
              <a:endParaRPr lang="en-AU"/>
            </a:p>
          </p:txBody>
        </p:sp>
        <p:sp>
          <p:nvSpPr>
            <p:cNvPr id="9" name="Freeform 9"/>
            <p:cNvSpPr/>
            <p:nvPr/>
          </p:nvSpPr>
          <p:spPr>
            <a:xfrm>
              <a:off x="548326" y="0"/>
              <a:ext cx="5464484" cy="980916"/>
            </a:xfrm>
            <a:custGeom>
              <a:avLst/>
              <a:gdLst/>
              <a:ahLst/>
              <a:cxnLst/>
              <a:rect l="l" t="t" r="r" b="b"/>
              <a:pathLst>
                <a:path w="5464484" h="980916">
                  <a:moveTo>
                    <a:pt x="0" y="0"/>
                  </a:moveTo>
                  <a:lnTo>
                    <a:pt x="5464484" y="0"/>
                  </a:lnTo>
                  <a:lnTo>
                    <a:pt x="5464484" y="980916"/>
                  </a:lnTo>
                  <a:lnTo>
                    <a:pt x="0" y="980916"/>
                  </a:lnTo>
                  <a:lnTo>
                    <a:pt x="0" y="0"/>
                  </a:lnTo>
                  <a:close/>
                </a:path>
              </a:pathLst>
            </a:custGeom>
            <a:blipFill>
              <a:blip r:embed="rId4"/>
              <a:stretch>
                <a:fillRect/>
              </a:stretch>
            </a:blipFill>
          </p:spPr>
          <p:txBody>
            <a:bodyPr/>
            <a:lstStyle/>
            <a:p>
              <a:endParaRPr lang="en-AU"/>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450889" y="1028700"/>
            <a:ext cx="7455569" cy="7455569"/>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9612" r="-19612"/>
              </a:stretch>
            </a:blipFill>
          </p:spPr>
          <p:txBody>
            <a:bodyPr/>
            <a:lstStyle/>
            <a:p>
              <a:endParaRPr lang="en-AU"/>
            </a:p>
          </p:txBody>
        </p:sp>
      </p:grpSp>
      <p:sp>
        <p:nvSpPr>
          <p:cNvPr id="4" name="TextBox 4"/>
          <p:cNvSpPr txBox="1"/>
          <p:nvPr/>
        </p:nvSpPr>
        <p:spPr>
          <a:xfrm>
            <a:off x="6301755" y="4533914"/>
            <a:ext cx="5684490" cy="1219173"/>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FFFFFF"/>
                </a:solidFill>
                <a:latin typeface="Montserrat Bold"/>
              </a:rPr>
              <a:t>2023</a:t>
            </a:r>
          </a:p>
        </p:txBody>
      </p:sp>
      <p:sp>
        <p:nvSpPr>
          <p:cNvPr id="5" name="Freeform 5"/>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12548"/>
            <a:ext cx="11271211" cy="8461903"/>
            <a:chOff x="0" y="0"/>
            <a:chExt cx="15028281" cy="11282537"/>
          </a:xfrm>
        </p:grpSpPr>
        <p:sp>
          <p:nvSpPr>
            <p:cNvPr id="3" name="TextBox 3"/>
            <p:cNvSpPr txBox="1"/>
            <p:nvPr/>
          </p:nvSpPr>
          <p:spPr>
            <a:xfrm>
              <a:off x="0" y="-133350"/>
              <a:ext cx="15028281" cy="1504693"/>
            </a:xfrm>
            <a:prstGeom prst="rect">
              <a:avLst/>
            </a:prstGeom>
          </p:spPr>
          <p:txBody>
            <a:bodyPr lIns="0" tIns="0" rIns="0" bIns="0" rtlCol="0" anchor="t">
              <a:spAutoFit/>
            </a:bodyPr>
            <a:lstStyle/>
            <a:p>
              <a:pPr marL="0" lvl="0" indent="0">
                <a:lnSpc>
                  <a:spcPts val="9457"/>
                </a:lnSpc>
              </a:pPr>
              <a:r>
                <a:rPr lang="en-US" sz="6755">
                  <a:solidFill>
                    <a:srgbClr val="000000"/>
                  </a:solidFill>
                  <a:latin typeface="Montserrat"/>
                </a:rPr>
                <a:t>Market Overview</a:t>
              </a:r>
            </a:p>
          </p:txBody>
        </p:sp>
        <p:sp>
          <p:nvSpPr>
            <p:cNvPr id="4" name="AutoShape 4"/>
            <p:cNvSpPr/>
            <p:nvPr/>
          </p:nvSpPr>
          <p:spPr>
            <a:xfrm>
              <a:off x="0" y="4061692"/>
              <a:ext cx="15028281" cy="0"/>
            </a:xfrm>
            <a:prstGeom prst="line">
              <a:avLst/>
            </a:prstGeom>
            <a:ln w="12700" cap="rnd">
              <a:solidFill>
                <a:srgbClr val="000000">
                  <a:alpha val="34902"/>
                </a:srgbClr>
              </a:solidFill>
              <a:prstDash val="solid"/>
              <a:headEnd type="none" w="sm" len="sm"/>
              <a:tailEnd type="none" w="sm" len="sm"/>
            </a:ln>
          </p:spPr>
          <p:txBody>
            <a:bodyPr/>
            <a:lstStyle/>
            <a:p>
              <a:endParaRPr lang="en-AU"/>
            </a:p>
          </p:txBody>
        </p:sp>
        <p:sp>
          <p:nvSpPr>
            <p:cNvPr id="5" name="AutoShape 5"/>
            <p:cNvSpPr/>
            <p:nvPr/>
          </p:nvSpPr>
          <p:spPr>
            <a:xfrm>
              <a:off x="0" y="5528766"/>
              <a:ext cx="15028281" cy="0"/>
            </a:xfrm>
            <a:prstGeom prst="line">
              <a:avLst/>
            </a:prstGeom>
            <a:ln w="12700" cap="rnd">
              <a:solidFill>
                <a:srgbClr val="000000">
                  <a:alpha val="34902"/>
                </a:srgbClr>
              </a:solidFill>
              <a:prstDash val="solid"/>
              <a:headEnd type="none" w="sm" len="sm"/>
              <a:tailEnd type="none" w="sm" len="sm"/>
            </a:ln>
          </p:spPr>
          <p:txBody>
            <a:bodyPr/>
            <a:lstStyle/>
            <a:p>
              <a:endParaRPr lang="en-AU"/>
            </a:p>
          </p:txBody>
        </p:sp>
        <p:sp>
          <p:nvSpPr>
            <p:cNvPr id="6" name="AutoShape 6"/>
            <p:cNvSpPr/>
            <p:nvPr/>
          </p:nvSpPr>
          <p:spPr>
            <a:xfrm>
              <a:off x="0" y="6995840"/>
              <a:ext cx="15028281" cy="0"/>
            </a:xfrm>
            <a:prstGeom prst="line">
              <a:avLst/>
            </a:prstGeom>
            <a:ln w="12700" cap="rnd">
              <a:solidFill>
                <a:srgbClr val="000000">
                  <a:alpha val="34902"/>
                </a:srgbClr>
              </a:solidFill>
              <a:prstDash val="solid"/>
              <a:headEnd type="none" w="sm" len="sm"/>
              <a:tailEnd type="none" w="sm" len="sm"/>
            </a:ln>
          </p:spPr>
          <p:txBody>
            <a:bodyPr/>
            <a:lstStyle/>
            <a:p>
              <a:endParaRPr lang="en-AU"/>
            </a:p>
          </p:txBody>
        </p:sp>
        <p:sp>
          <p:nvSpPr>
            <p:cNvPr id="7" name="AutoShape 7"/>
            <p:cNvSpPr/>
            <p:nvPr/>
          </p:nvSpPr>
          <p:spPr>
            <a:xfrm>
              <a:off x="0" y="9136050"/>
              <a:ext cx="15028281" cy="0"/>
            </a:xfrm>
            <a:prstGeom prst="line">
              <a:avLst/>
            </a:prstGeom>
            <a:ln w="12700" cap="rnd">
              <a:solidFill>
                <a:srgbClr val="000000">
                  <a:alpha val="34902"/>
                </a:srgbClr>
              </a:solidFill>
              <a:prstDash val="solid"/>
              <a:headEnd type="none" w="sm" len="sm"/>
              <a:tailEnd type="none" w="sm" len="sm"/>
            </a:ln>
          </p:spPr>
          <p:txBody>
            <a:bodyPr/>
            <a:lstStyle/>
            <a:p>
              <a:endParaRPr lang="en-AU"/>
            </a:p>
          </p:txBody>
        </p:sp>
        <p:sp>
          <p:nvSpPr>
            <p:cNvPr id="8" name="AutoShape 8"/>
            <p:cNvSpPr/>
            <p:nvPr/>
          </p:nvSpPr>
          <p:spPr>
            <a:xfrm>
              <a:off x="0" y="11276187"/>
              <a:ext cx="15028281" cy="0"/>
            </a:xfrm>
            <a:prstGeom prst="line">
              <a:avLst/>
            </a:prstGeom>
            <a:ln w="12700" cap="rnd">
              <a:solidFill>
                <a:srgbClr val="000000">
                  <a:alpha val="34902"/>
                </a:srgbClr>
              </a:solidFill>
              <a:prstDash val="solid"/>
              <a:headEnd type="none" w="sm" len="sm"/>
              <a:tailEnd type="none" w="sm" len="sm"/>
            </a:ln>
          </p:spPr>
          <p:txBody>
            <a:bodyPr/>
            <a:lstStyle/>
            <a:p>
              <a:endParaRPr lang="en-AU"/>
            </a:p>
          </p:txBody>
        </p:sp>
        <p:sp>
          <p:nvSpPr>
            <p:cNvPr id="9" name="TextBox 9"/>
            <p:cNvSpPr txBox="1"/>
            <p:nvPr/>
          </p:nvSpPr>
          <p:spPr>
            <a:xfrm>
              <a:off x="0" y="2317501"/>
              <a:ext cx="15028281" cy="1262520"/>
            </a:xfrm>
            <a:prstGeom prst="rect">
              <a:avLst/>
            </a:prstGeom>
          </p:spPr>
          <p:txBody>
            <a:bodyPr lIns="0" tIns="0" rIns="0" bIns="0" rtlCol="0" anchor="t">
              <a:spAutoFit/>
            </a:bodyPr>
            <a:lstStyle/>
            <a:p>
              <a:pPr marL="0" lvl="0" indent="0">
                <a:lnSpc>
                  <a:spcPts val="3999"/>
                </a:lnSpc>
              </a:pPr>
              <a:r>
                <a:rPr lang="en-US" sz="2499">
                  <a:solidFill>
                    <a:srgbClr val="000000"/>
                  </a:solidFill>
                  <a:latin typeface="Montserrat"/>
                </a:rPr>
                <a:t>More than 80% of people are cremated. Of that, less than 20% memorialise</a:t>
              </a:r>
            </a:p>
          </p:txBody>
        </p:sp>
        <p:sp>
          <p:nvSpPr>
            <p:cNvPr id="10" name="TextBox 10"/>
            <p:cNvSpPr txBox="1"/>
            <p:nvPr/>
          </p:nvSpPr>
          <p:spPr>
            <a:xfrm>
              <a:off x="0" y="4457639"/>
              <a:ext cx="15028281" cy="589456"/>
            </a:xfrm>
            <a:prstGeom prst="rect">
              <a:avLst/>
            </a:prstGeom>
          </p:spPr>
          <p:txBody>
            <a:bodyPr lIns="0" tIns="0" rIns="0" bIns="0" rtlCol="0" anchor="t">
              <a:spAutoFit/>
            </a:bodyPr>
            <a:lstStyle/>
            <a:p>
              <a:pPr marL="0" lvl="0" indent="0">
                <a:lnSpc>
                  <a:spcPts val="3999"/>
                </a:lnSpc>
              </a:pPr>
              <a:r>
                <a:rPr lang="en-US" sz="2499">
                  <a:solidFill>
                    <a:srgbClr val="000000"/>
                  </a:solidFill>
                  <a:latin typeface="Montserrat"/>
                </a:rPr>
                <a:t>Most cemeteries are lacking product variety</a:t>
              </a:r>
            </a:p>
          </p:txBody>
        </p:sp>
        <p:sp>
          <p:nvSpPr>
            <p:cNvPr id="11" name="TextBox 11"/>
            <p:cNvSpPr txBox="1"/>
            <p:nvPr/>
          </p:nvSpPr>
          <p:spPr>
            <a:xfrm>
              <a:off x="0" y="5924713"/>
              <a:ext cx="15028281" cy="589456"/>
            </a:xfrm>
            <a:prstGeom prst="rect">
              <a:avLst/>
            </a:prstGeom>
          </p:spPr>
          <p:txBody>
            <a:bodyPr lIns="0" tIns="0" rIns="0" bIns="0" rtlCol="0" anchor="t">
              <a:spAutoFit/>
            </a:bodyPr>
            <a:lstStyle/>
            <a:p>
              <a:pPr marL="0" lvl="0" indent="0">
                <a:lnSpc>
                  <a:spcPts val="3999"/>
                </a:lnSpc>
              </a:pPr>
              <a:r>
                <a:rPr lang="en-US" sz="2499">
                  <a:solidFill>
                    <a:srgbClr val="000000"/>
                  </a:solidFill>
                  <a:latin typeface="Montserrat"/>
                </a:rPr>
                <a:t>Cemeteries are struggling for space</a:t>
              </a:r>
            </a:p>
          </p:txBody>
        </p:sp>
        <p:sp>
          <p:nvSpPr>
            <p:cNvPr id="12" name="TextBox 12"/>
            <p:cNvSpPr txBox="1"/>
            <p:nvPr/>
          </p:nvSpPr>
          <p:spPr>
            <a:xfrm>
              <a:off x="0" y="7391786"/>
              <a:ext cx="15028281" cy="1262592"/>
            </a:xfrm>
            <a:prstGeom prst="rect">
              <a:avLst/>
            </a:prstGeom>
          </p:spPr>
          <p:txBody>
            <a:bodyPr lIns="0" tIns="0" rIns="0" bIns="0" rtlCol="0" anchor="t">
              <a:spAutoFit/>
            </a:bodyPr>
            <a:lstStyle/>
            <a:p>
              <a:pPr marL="0" lvl="0" indent="0">
                <a:lnSpc>
                  <a:spcPts val="3999"/>
                </a:lnSpc>
              </a:pPr>
              <a:r>
                <a:rPr lang="en-US" sz="2499">
                  <a:solidFill>
                    <a:srgbClr val="000000"/>
                  </a:solidFill>
                  <a:latin typeface="Montserrat"/>
                </a:rPr>
                <a:t>Items placed around the memorial can damage it or be blown away in the wind.</a:t>
              </a:r>
            </a:p>
          </p:txBody>
        </p:sp>
        <p:sp>
          <p:nvSpPr>
            <p:cNvPr id="13" name="TextBox 13"/>
            <p:cNvSpPr txBox="1"/>
            <p:nvPr/>
          </p:nvSpPr>
          <p:spPr>
            <a:xfrm>
              <a:off x="0" y="9531996"/>
              <a:ext cx="15028281" cy="1262520"/>
            </a:xfrm>
            <a:prstGeom prst="rect">
              <a:avLst/>
            </a:prstGeom>
          </p:spPr>
          <p:txBody>
            <a:bodyPr lIns="0" tIns="0" rIns="0" bIns="0" rtlCol="0" anchor="t">
              <a:spAutoFit/>
            </a:bodyPr>
            <a:lstStyle/>
            <a:p>
              <a:pPr marL="0" lvl="0" indent="0">
                <a:lnSpc>
                  <a:spcPts val="3999"/>
                </a:lnSpc>
              </a:pPr>
              <a:r>
                <a:rPr lang="en-US" sz="2499">
                  <a:solidFill>
                    <a:srgbClr val="000000"/>
                  </a:solidFill>
                  <a:latin typeface="Montserrat"/>
                </a:rPr>
                <a:t>Many memorials don’t consider accessibility and can have restricted access and interaction due to placements or levels.</a:t>
              </a:r>
            </a:p>
          </p:txBody>
        </p:sp>
      </p:grpSp>
      <p:sp>
        <p:nvSpPr>
          <p:cNvPr id="14" name="Freeform 14"/>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2"/>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19406" y="1690804"/>
            <a:ext cx="4716575" cy="5246370"/>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0EEED"/>
            </a:solidFill>
            <a:ln w="12700">
              <a:noFill/>
            </a:ln>
          </p:spPr>
          <p:txBody>
            <a:bodyPr/>
            <a:lstStyle/>
            <a:p>
              <a:endParaRPr lang="en-AU"/>
            </a:p>
          </p:txBody>
        </p:sp>
      </p:grpSp>
      <p:grpSp>
        <p:nvGrpSpPr>
          <p:cNvPr id="4" name="Group 4"/>
          <p:cNvGrpSpPr/>
          <p:nvPr/>
        </p:nvGrpSpPr>
        <p:grpSpPr>
          <a:xfrm>
            <a:off x="6301755" y="2654556"/>
            <a:ext cx="5684490" cy="4977888"/>
            <a:chOff x="0" y="0"/>
            <a:chExt cx="7579320" cy="6637184"/>
          </a:xfrm>
        </p:grpSpPr>
        <p:sp>
          <p:nvSpPr>
            <p:cNvPr id="5" name="TextBox 5"/>
            <p:cNvSpPr txBox="1"/>
            <p:nvPr/>
          </p:nvSpPr>
          <p:spPr>
            <a:xfrm>
              <a:off x="0" y="0"/>
              <a:ext cx="7579320" cy="3251128"/>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0000"/>
                  </a:solidFill>
                  <a:latin typeface="Montserrat"/>
                </a:rPr>
                <a:t>Our Response...</a:t>
              </a:r>
            </a:p>
          </p:txBody>
        </p:sp>
        <p:sp>
          <p:nvSpPr>
            <p:cNvPr id="6" name="TextBox 6"/>
            <p:cNvSpPr txBox="1"/>
            <p:nvPr/>
          </p:nvSpPr>
          <p:spPr>
            <a:xfrm>
              <a:off x="0" y="4208742"/>
              <a:ext cx="7579320" cy="2428442"/>
            </a:xfrm>
            <a:prstGeom prst="rect">
              <a:avLst/>
            </a:prstGeom>
          </p:spPr>
          <p:txBody>
            <a:bodyPr lIns="0" tIns="0" rIns="0" bIns="0" rtlCol="0" anchor="t">
              <a:spAutoFit/>
            </a:bodyPr>
            <a:lstStyle/>
            <a:p>
              <a:pPr marL="0" lvl="0" indent="0" algn="l">
                <a:lnSpc>
                  <a:spcPts val="3749"/>
                </a:lnSpc>
                <a:spcBef>
                  <a:spcPct val="0"/>
                </a:spcBef>
              </a:pPr>
              <a:r>
                <a:rPr lang="en-US" sz="2499">
                  <a:solidFill>
                    <a:srgbClr val="000000"/>
                  </a:solidFill>
                  <a:latin typeface="Montserrat"/>
                </a:rPr>
                <a:t>Our latest release of products address these issues, each focusing on a different aspect and visual aesthetics.</a:t>
              </a:r>
            </a:p>
          </p:txBody>
        </p:sp>
      </p:grpSp>
      <p:sp>
        <p:nvSpPr>
          <p:cNvPr id="7" name="Freeform 7"/>
          <p:cNvSpPr/>
          <p:nvPr/>
        </p:nvSpPr>
        <p:spPr>
          <a:xfrm>
            <a:off x="15120459" y="9440603"/>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2"/>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AU"/>
          </a:p>
        </p:txBody>
      </p:sp>
      <p:sp>
        <p:nvSpPr>
          <p:cNvPr id="3" name="TextBox 3"/>
          <p:cNvSpPr txBox="1"/>
          <p:nvPr/>
        </p:nvSpPr>
        <p:spPr>
          <a:xfrm>
            <a:off x="15484619" y="8972604"/>
            <a:ext cx="9008344" cy="742842"/>
          </a:xfrm>
          <a:prstGeom prst="rect">
            <a:avLst/>
          </a:prstGeom>
        </p:spPr>
        <p:txBody>
          <a:bodyPr lIns="0" tIns="0" rIns="0" bIns="0" rtlCol="0" anchor="t">
            <a:spAutoFit/>
          </a:bodyPr>
          <a:lstStyle/>
          <a:p>
            <a:pPr marL="0" lvl="0" indent="0" algn="l">
              <a:lnSpc>
                <a:spcPts val="5400"/>
              </a:lnSpc>
              <a:spcBef>
                <a:spcPct val="0"/>
              </a:spcBef>
            </a:pPr>
            <a:r>
              <a:rPr lang="en-US" sz="6000">
                <a:solidFill>
                  <a:srgbClr val="FFFFFF"/>
                </a:solidFill>
                <a:latin typeface="Montserrat"/>
              </a:rPr>
              <a:t>2023</a:t>
            </a:r>
          </a:p>
        </p:txBody>
      </p:sp>
      <p:sp>
        <p:nvSpPr>
          <p:cNvPr id="4" name="TextBox 4"/>
          <p:cNvSpPr txBox="1"/>
          <p:nvPr/>
        </p:nvSpPr>
        <p:spPr>
          <a:xfrm>
            <a:off x="1028700" y="4228138"/>
            <a:ext cx="10567763" cy="1649749"/>
          </a:xfrm>
          <a:prstGeom prst="rect">
            <a:avLst/>
          </a:prstGeom>
        </p:spPr>
        <p:txBody>
          <a:bodyPr lIns="0" tIns="0" rIns="0" bIns="0" rtlCol="0" anchor="t">
            <a:spAutoFit/>
          </a:bodyPr>
          <a:lstStyle/>
          <a:p>
            <a:pPr marL="0" lvl="0" indent="0">
              <a:lnSpc>
                <a:spcPts val="13543"/>
              </a:lnSpc>
              <a:spcBef>
                <a:spcPct val="0"/>
              </a:spcBef>
            </a:pPr>
            <a:r>
              <a:rPr lang="en-US" sz="9674">
                <a:solidFill>
                  <a:srgbClr val="FFFFFF"/>
                </a:solidFill>
                <a:latin typeface="Montserrat Bold"/>
              </a:rPr>
              <a:t>New Products</a:t>
            </a:r>
          </a:p>
        </p:txBody>
      </p:sp>
      <p:grpSp>
        <p:nvGrpSpPr>
          <p:cNvPr id="5" name="Group 5"/>
          <p:cNvGrpSpPr/>
          <p:nvPr/>
        </p:nvGrpSpPr>
        <p:grpSpPr>
          <a:xfrm>
            <a:off x="1028700" y="8723957"/>
            <a:ext cx="6255444" cy="1068686"/>
            <a:chOff x="0" y="0"/>
            <a:chExt cx="8340592" cy="1424915"/>
          </a:xfrm>
        </p:grpSpPr>
        <p:sp>
          <p:nvSpPr>
            <p:cNvPr id="6" name="Freeform 6"/>
            <p:cNvSpPr/>
            <p:nvPr/>
          </p:nvSpPr>
          <p:spPr>
            <a:xfrm>
              <a:off x="0" y="29724"/>
              <a:ext cx="1423059" cy="1395191"/>
            </a:xfrm>
            <a:custGeom>
              <a:avLst/>
              <a:gdLst/>
              <a:ahLst/>
              <a:cxnLst/>
              <a:rect l="l" t="t" r="r" b="b"/>
              <a:pathLst>
                <a:path w="1423059" h="1395191">
                  <a:moveTo>
                    <a:pt x="0" y="0"/>
                  </a:moveTo>
                  <a:lnTo>
                    <a:pt x="1423059" y="0"/>
                  </a:lnTo>
                  <a:lnTo>
                    <a:pt x="1423059" y="1395191"/>
                  </a:lnTo>
                  <a:lnTo>
                    <a:pt x="0" y="1395191"/>
                  </a:lnTo>
                  <a:lnTo>
                    <a:pt x="0" y="0"/>
                  </a:lnTo>
                  <a:close/>
                </a:path>
              </a:pathLst>
            </a:custGeom>
            <a:blipFill>
              <a:blip r:embed="rId3"/>
              <a:stretch>
                <a:fillRect/>
              </a:stretch>
            </a:blipFill>
          </p:spPr>
          <p:txBody>
            <a:bodyPr/>
            <a:lstStyle/>
            <a:p>
              <a:endParaRPr lang="en-AU"/>
            </a:p>
          </p:txBody>
        </p:sp>
        <p:sp>
          <p:nvSpPr>
            <p:cNvPr id="7" name="Freeform 7"/>
            <p:cNvSpPr/>
            <p:nvPr/>
          </p:nvSpPr>
          <p:spPr>
            <a:xfrm>
              <a:off x="760603" y="0"/>
              <a:ext cx="7579989" cy="1360665"/>
            </a:xfrm>
            <a:custGeom>
              <a:avLst/>
              <a:gdLst/>
              <a:ahLst/>
              <a:cxnLst/>
              <a:rect l="l" t="t" r="r" b="b"/>
              <a:pathLst>
                <a:path w="7579989" h="1360665">
                  <a:moveTo>
                    <a:pt x="0" y="0"/>
                  </a:moveTo>
                  <a:lnTo>
                    <a:pt x="7579989" y="0"/>
                  </a:lnTo>
                  <a:lnTo>
                    <a:pt x="7579989" y="1360665"/>
                  </a:lnTo>
                  <a:lnTo>
                    <a:pt x="0" y="1360665"/>
                  </a:lnTo>
                  <a:lnTo>
                    <a:pt x="0" y="0"/>
                  </a:lnTo>
                  <a:close/>
                </a:path>
              </a:pathLst>
            </a:custGeom>
            <a:blipFill>
              <a:blip r:embed="rId4"/>
              <a:stretch>
                <a:fillRect/>
              </a:stretch>
            </a:blipFill>
          </p:spPr>
          <p:txBody>
            <a:bodyPr/>
            <a:lstStyle/>
            <a:p>
              <a:endParaRPr lang="en-AU"/>
            </a:p>
          </p:txBody>
        </p:sp>
      </p:gr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691388"/>
            <a:ext cx="6442491" cy="8904224"/>
          </a:xfrm>
          <a:custGeom>
            <a:avLst/>
            <a:gdLst/>
            <a:ahLst/>
            <a:cxnLst/>
            <a:rect l="l" t="t" r="r" b="b"/>
            <a:pathLst>
              <a:path w="6442491" h="8904224">
                <a:moveTo>
                  <a:pt x="0" y="0"/>
                </a:moveTo>
                <a:lnTo>
                  <a:pt x="6442491" y="0"/>
                </a:lnTo>
                <a:lnTo>
                  <a:pt x="6442491" y="8904224"/>
                </a:lnTo>
                <a:lnTo>
                  <a:pt x="0" y="8904224"/>
                </a:lnTo>
                <a:lnTo>
                  <a:pt x="0" y="0"/>
                </a:lnTo>
                <a:close/>
              </a:path>
            </a:pathLst>
          </a:custGeom>
          <a:blipFill>
            <a:blip r:embed="rId2"/>
            <a:stretch>
              <a:fillRect l="-88192" r="-23730"/>
            </a:stretch>
          </a:blipFill>
        </p:spPr>
        <p:txBody>
          <a:bodyPr/>
          <a:lstStyle/>
          <a:p>
            <a:endParaRPr lang="en-AU"/>
          </a:p>
        </p:txBody>
      </p:sp>
      <p:sp>
        <p:nvSpPr>
          <p:cNvPr id="3" name="TextBox 3"/>
          <p:cNvSpPr txBox="1"/>
          <p:nvPr/>
        </p:nvSpPr>
        <p:spPr>
          <a:xfrm>
            <a:off x="1028700" y="1529588"/>
            <a:ext cx="5532090" cy="1219173"/>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0000"/>
                </a:solidFill>
                <a:latin typeface="Montserrat"/>
              </a:rPr>
              <a:t>Eco Series</a:t>
            </a:r>
          </a:p>
        </p:txBody>
      </p:sp>
      <p:sp>
        <p:nvSpPr>
          <p:cNvPr id="4" name="TextBox 4"/>
          <p:cNvSpPr txBox="1"/>
          <p:nvPr/>
        </p:nvSpPr>
        <p:spPr>
          <a:xfrm>
            <a:off x="1028700" y="5922137"/>
            <a:ext cx="5898932" cy="3673475"/>
          </a:xfrm>
          <a:prstGeom prst="rect">
            <a:avLst/>
          </a:prstGeom>
        </p:spPr>
        <p:txBody>
          <a:bodyPr lIns="0" tIns="0" rIns="0" bIns="0" rtlCol="0" anchor="t">
            <a:spAutoFit/>
          </a:bodyPr>
          <a:lstStyle/>
          <a:p>
            <a:pPr marL="0" lvl="0" indent="0">
              <a:lnSpc>
                <a:spcPts val="3249"/>
              </a:lnSpc>
            </a:pPr>
            <a:r>
              <a:rPr lang="en-US" sz="2499">
                <a:solidFill>
                  <a:srgbClr val="000000"/>
                </a:solidFill>
                <a:latin typeface="Montserrat"/>
              </a:rPr>
              <a:t>Our Eco series is our first memorial featuring a unique vertical layout, that optimises space without compromising aesthetics.</a:t>
            </a:r>
          </a:p>
          <a:p>
            <a:pPr marL="0" lvl="0" indent="0">
              <a:lnSpc>
                <a:spcPts val="3249"/>
              </a:lnSpc>
            </a:pPr>
            <a:endParaRPr lang="en-US" sz="2499">
              <a:solidFill>
                <a:srgbClr val="000000"/>
              </a:solidFill>
              <a:latin typeface="Montserrat"/>
            </a:endParaRPr>
          </a:p>
          <a:p>
            <a:pPr marL="0" lvl="0" indent="0">
              <a:lnSpc>
                <a:spcPts val="3249"/>
              </a:lnSpc>
            </a:pPr>
            <a:r>
              <a:rPr lang="en-US" sz="2499">
                <a:solidFill>
                  <a:srgbClr val="000000"/>
                </a:solidFill>
                <a:latin typeface="Montserrat"/>
              </a:rPr>
              <a:t>We've seamlessly integrated river rocks and a corten steel look to craft a memorial that exudes rustic charm and a sense of the natural world.</a:t>
            </a:r>
          </a:p>
        </p:txBody>
      </p:sp>
      <p:sp>
        <p:nvSpPr>
          <p:cNvPr id="5" name="TextBox 5"/>
          <p:cNvSpPr txBox="1"/>
          <p:nvPr/>
        </p:nvSpPr>
        <p:spPr>
          <a:xfrm>
            <a:off x="1028700" y="3727477"/>
            <a:ext cx="5898932" cy="1215944"/>
          </a:xfrm>
          <a:prstGeom prst="rect">
            <a:avLst/>
          </a:prstGeom>
        </p:spPr>
        <p:txBody>
          <a:bodyPr lIns="0" tIns="0" rIns="0" bIns="0" rtlCol="0" anchor="t">
            <a:spAutoFit/>
          </a:bodyPr>
          <a:lstStyle/>
          <a:p>
            <a:pPr marL="539749" lvl="1" indent="-269875">
              <a:lnSpc>
                <a:spcPts val="3249"/>
              </a:lnSpc>
              <a:buFont typeface="Arial"/>
              <a:buChar char="•"/>
            </a:pPr>
            <a:r>
              <a:rPr lang="en-US" sz="2499">
                <a:solidFill>
                  <a:srgbClr val="000000"/>
                </a:solidFill>
                <a:latin typeface="Montserrat"/>
              </a:rPr>
              <a:t>Space Saving</a:t>
            </a:r>
          </a:p>
          <a:p>
            <a:pPr marL="539749" lvl="1" indent="-269875">
              <a:lnSpc>
                <a:spcPts val="3249"/>
              </a:lnSpc>
              <a:buFont typeface="Arial"/>
              <a:buChar char="•"/>
            </a:pPr>
            <a:r>
              <a:rPr lang="en-US" sz="2499">
                <a:solidFill>
                  <a:srgbClr val="000000"/>
                </a:solidFill>
                <a:latin typeface="Montserrat"/>
              </a:rPr>
              <a:t>Cemetery Customisation</a:t>
            </a:r>
          </a:p>
          <a:p>
            <a:pPr marL="539749" lvl="1" indent="-269875">
              <a:lnSpc>
                <a:spcPts val="3249"/>
              </a:lnSpc>
              <a:buFont typeface="Arial"/>
              <a:buChar char="•"/>
            </a:pPr>
            <a:r>
              <a:rPr lang="en-US" sz="2499">
                <a:solidFill>
                  <a:srgbClr val="000000"/>
                </a:solidFill>
                <a:latin typeface="Montserrat"/>
              </a:rPr>
              <a:t>Natural Aesthetic</a:t>
            </a:r>
          </a:p>
        </p:txBody>
      </p:sp>
      <p:sp>
        <p:nvSpPr>
          <p:cNvPr id="6" name="Freeform 6"/>
          <p:cNvSpPr/>
          <p:nvPr/>
        </p:nvSpPr>
        <p:spPr>
          <a:xfrm>
            <a:off x="257320" y="300620"/>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787619">
            <a:off x="5222815" y="-238835"/>
            <a:ext cx="7148319" cy="7951263"/>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0EEED"/>
            </a:solidFill>
            <a:ln w="12700">
              <a:noFill/>
            </a:ln>
          </p:spPr>
          <p:txBody>
            <a:bodyPr/>
            <a:lstStyle/>
            <a:p>
              <a:endParaRPr lang="en-AU"/>
            </a:p>
          </p:txBody>
        </p:sp>
      </p:grpSp>
      <p:sp>
        <p:nvSpPr>
          <p:cNvPr id="4" name="Freeform 4"/>
          <p:cNvSpPr/>
          <p:nvPr/>
        </p:nvSpPr>
        <p:spPr>
          <a:xfrm>
            <a:off x="6775400" y="1291293"/>
            <a:ext cx="4737199" cy="18387183"/>
          </a:xfrm>
          <a:custGeom>
            <a:avLst/>
            <a:gdLst/>
            <a:ahLst/>
            <a:cxnLst/>
            <a:rect l="l" t="t" r="r" b="b"/>
            <a:pathLst>
              <a:path w="4737199" h="18387183">
                <a:moveTo>
                  <a:pt x="0" y="0"/>
                </a:moveTo>
                <a:lnTo>
                  <a:pt x="4737200" y="0"/>
                </a:lnTo>
                <a:lnTo>
                  <a:pt x="4737200" y="18387183"/>
                </a:lnTo>
                <a:lnTo>
                  <a:pt x="0" y="18387183"/>
                </a:lnTo>
                <a:lnTo>
                  <a:pt x="0" y="0"/>
                </a:lnTo>
                <a:close/>
              </a:path>
            </a:pathLst>
          </a:custGeom>
          <a:blipFill>
            <a:blip r:embed="rId2"/>
            <a:stretch>
              <a:fillRect l="-40162" t="-3779" r="-38250"/>
            </a:stretch>
          </a:blipFill>
        </p:spPr>
        <p:txBody>
          <a:bodyPr/>
          <a:lstStyle/>
          <a:p>
            <a:endParaRPr lang="en-AU"/>
          </a:p>
        </p:txBody>
      </p:sp>
      <p:sp>
        <p:nvSpPr>
          <p:cNvPr id="5" name="TextBox 5"/>
          <p:cNvSpPr txBox="1"/>
          <p:nvPr/>
        </p:nvSpPr>
        <p:spPr>
          <a:xfrm>
            <a:off x="12180911" y="8263037"/>
            <a:ext cx="3555883" cy="415819"/>
          </a:xfrm>
          <a:prstGeom prst="rect">
            <a:avLst/>
          </a:prstGeom>
        </p:spPr>
        <p:txBody>
          <a:bodyPr wrap="square" lIns="0" tIns="0" rIns="0" bIns="0" rtlCol="0" anchor="t">
            <a:spAutoFit/>
          </a:bodyPr>
          <a:lstStyle/>
          <a:p>
            <a:pPr algn="ctr">
              <a:lnSpc>
                <a:spcPts val="3499"/>
              </a:lnSpc>
            </a:pPr>
            <a:r>
              <a:rPr lang="en-US" sz="2499" dirty="0">
                <a:solidFill>
                  <a:srgbClr val="000000"/>
                </a:solidFill>
                <a:latin typeface="Montserrat"/>
              </a:rPr>
              <a:t>Dulux Powder Coat</a:t>
            </a:r>
          </a:p>
        </p:txBody>
      </p:sp>
      <p:sp>
        <p:nvSpPr>
          <p:cNvPr id="6" name="TextBox 6"/>
          <p:cNvSpPr txBox="1"/>
          <p:nvPr/>
        </p:nvSpPr>
        <p:spPr>
          <a:xfrm>
            <a:off x="12411581" y="6732728"/>
            <a:ext cx="4661026" cy="412696"/>
          </a:xfrm>
          <a:prstGeom prst="rect">
            <a:avLst/>
          </a:prstGeom>
        </p:spPr>
        <p:txBody>
          <a:bodyPr lIns="0" tIns="0" rIns="0" bIns="0" rtlCol="0" anchor="t">
            <a:spAutoFit/>
          </a:bodyPr>
          <a:lstStyle/>
          <a:p>
            <a:pPr algn="ctr">
              <a:lnSpc>
                <a:spcPts val="3499"/>
              </a:lnSpc>
            </a:pPr>
            <a:r>
              <a:rPr lang="en-US" sz="2499">
                <a:solidFill>
                  <a:srgbClr val="000000"/>
                </a:solidFill>
                <a:latin typeface="Montserrat"/>
              </a:rPr>
              <a:t>2 Ash Containers per position</a:t>
            </a:r>
          </a:p>
        </p:txBody>
      </p:sp>
      <p:sp>
        <p:nvSpPr>
          <p:cNvPr id="7" name="AutoShape 7"/>
          <p:cNvSpPr/>
          <p:nvPr/>
        </p:nvSpPr>
        <p:spPr>
          <a:xfrm flipV="1">
            <a:off x="4561867" y="3531713"/>
            <a:ext cx="3310794" cy="0"/>
          </a:xfrm>
          <a:prstGeom prst="line">
            <a:avLst/>
          </a:prstGeom>
          <a:ln w="19050" cap="flat">
            <a:solidFill>
              <a:srgbClr val="000000"/>
            </a:solidFill>
            <a:prstDash val="solid"/>
            <a:headEnd type="none" w="sm" len="sm"/>
            <a:tailEnd type="oval" w="lg" len="lg"/>
          </a:ln>
        </p:spPr>
        <p:txBody>
          <a:bodyPr/>
          <a:lstStyle/>
          <a:p>
            <a:endParaRPr lang="en-AU"/>
          </a:p>
        </p:txBody>
      </p:sp>
      <p:sp>
        <p:nvSpPr>
          <p:cNvPr id="8" name="AutoShape 8"/>
          <p:cNvSpPr/>
          <p:nvPr/>
        </p:nvSpPr>
        <p:spPr>
          <a:xfrm>
            <a:off x="4561867" y="6520957"/>
            <a:ext cx="2641654" cy="13010"/>
          </a:xfrm>
          <a:prstGeom prst="line">
            <a:avLst/>
          </a:prstGeom>
          <a:ln w="19050" cap="flat">
            <a:solidFill>
              <a:srgbClr val="000000"/>
            </a:solidFill>
            <a:prstDash val="solid"/>
            <a:headEnd type="none" w="sm" len="sm"/>
            <a:tailEnd type="oval" w="lg" len="lg"/>
          </a:ln>
        </p:spPr>
        <p:txBody>
          <a:bodyPr/>
          <a:lstStyle/>
          <a:p>
            <a:endParaRPr lang="en-AU"/>
          </a:p>
        </p:txBody>
      </p:sp>
      <p:sp>
        <p:nvSpPr>
          <p:cNvPr id="9" name="AutoShape 9"/>
          <p:cNvSpPr/>
          <p:nvPr/>
        </p:nvSpPr>
        <p:spPr>
          <a:xfrm flipH="1">
            <a:off x="9372761" y="6948601"/>
            <a:ext cx="2757027" cy="0"/>
          </a:xfrm>
          <a:prstGeom prst="line">
            <a:avLst/>
          </a:prstGeom>
          <a:ln w="19050" cap="flat">
            <a:solidFill>
              <a:srgbClr val="000000"/>
            </a:solidFill>
            <a:prstDash val="solid"/>
            <a:headEnd type="none" w="sm" len="sm"/>
            <a:tailEnd type="oval" w="lg" len="lg"/>
          </a:ln>
        </p:spPr>
        <p:txBody>
          <a:bodyPr/>
          <a:lstStyle/>
          <a:p>
            <a:endParaRPr lang="en-AU"/>
          </a:p>
        </p:txBody>
      </p:sp>
      <p:sp>
        <p:nvSpPr>
          <p:cNvPr id="10" name="AutoShape 10"/>
          <p:cNvSpPr/>
          <p:nvPr/>
        </p:nvSpPr>
        <p:spPr>
          <a:xfrm flipH="1">
            <a:off x="11388775" y="8470947"/>
            <a:ext cx="741013" cy="0"/>
          </a:xfrm>
          <a:prstGeom prst="line">
            <a:avLst/>
          </a:prstGeom>
          <a:ln w="19050" cap="flat">
            <a:solidFill>
              <a:srgbClr val="000000"/>
            </a:solidFill>
            <a:prstDash val="solid"/>
            <a:headEnd type="none" w="sm" len="sm"/>
            <a:tailEnd type="oval" w="lg" len="lg"/>
          </a:ln>
        </p:spPr>
        <p:txBody>
          <a:bodyPr/>
          <a:lstStyle/>
          <a:p>
            <a:endParaRPr lang="en-AU"/>
          </a:p>
        </p:txBody>
      </p:sp>
      <p:sp>
        <p:nvSpPr>
          <p:cNvPr id="11" name="TextBox 11"/>
          <p:cNvSpPr txBox="1"/>
          <p:nvPr/>
        </p:nvSpPr>
        <p:spPr>
          <a:xfrm>
            <a:off x="1626486" y="3307579"/>
            <a:ext cx="2511147" cy="412696"/>
          </a:xfrm>
          <a:prstGeom prst="rect">
            <a:avLst/>
          </a:prstGeom>
        </p:spPr>
        <p:txBody>
          <a:bodyPr lIns="0" tIns="0" rIns="0" bIns="0" rtlCol="0" anchor="t">
            <a:spAutoFit/>
          </a:bodyPr>
          <a:lstStyle/>
          <a:p>
            <a:pPr algn="r">
              <a:lnSpc>
                <a:spcPts val="3499"/>
              </a:lnSpc>
            </a:pPr>
            <a:r>
              <a:rPr lang="en-US" sz="2499" dirty="0">
                <a:solidFill>
                  <a:srgbClr val="000000"/>
                </a:solidFill>
                <a:latin typeface="Montserrat"/>
              </a:rPr>
              <a:t>Design Cover</a:t>
            </a:r>
          </a:p>
        </p:txBody>
      </p:sp>
      <p:sp>
        <p:nvSpPr>
          <p:cNvPr id="12" name="TextBox 12"/>
          <p:cNvSpPr txBox="1"/>
          <p:nvPr/>
        </p:nvSpPr>
        <p:spPr>
          <a:xfrm>
            <a:off x="-145925" y="6277773"/>
            <a:ext cx="4283558" cy="412696"/>
          </a:xfrm>
          <a:prstGeom prst="rect">
            <a:avLst/>
          </a:prstGeom>
        </p:spPr>
        <p:txBody>
          <a:bodyPr lIns="0" tIns="0" rIns="0" bIns="0" rtlCol="0" anchor="t">
            <a:spAutoFit/>
          </a:bodyPr>
          <a:lstStyle/>
          <a:p>
            <a:pPr algn="r">
              <a:lnSpc>
                <a:spcPts val="3499"/>
              </a:lnSpc>
            </a:pPr>
            <a:r>
              <a:rPr lang="en-US" sz="2499">
                <a:solidFill>
                  <a:srgbClr val="000000"/>
                </a:solidFill>
                <a:latin typeface="Montserrat"/>
              </a:rPr>
              <a:t>River-Rock Gabion</a:t>
            </a:r>
          </a:p>
        </p:txBody>
      </p:sp>
      <p:sp>
        <p:nvSpPr>
          <p:cNvPr id="13" name="Freeform 13"/>
          <p:cNvSpPr/>
          <p:nvPr/>
        </p:nvSpPr>
        <p:spPr>
          <a:xfrm>
            <a:off x="257320" y="300620"/>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animBg="1"/>
      <p:bldP spid="9" grpId="0" animBg="1"/>
      <p:bldP spid="10" grpId="0" animBg="1"/>
      <p:bldP spid="11" grpId="0"/>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30141" y="1258617"/>
            <a:ext cx="4699719" cy="7769766"/>
          </a:xfrm>
          <a:custGeom>
            <a:avLst/>
            <a:gdLst/>
            <a:ahLst/>
            <a:cxnLst/>
            <a:rect l="l" t="t" r="r" b="b"/>
            <a:pathLst>
              <a:path w="4699719" h="7769766">
                <a:moveTo>
                  <a:pt x="0" y="0"/>
                </a:moveTo>
                <a:lnTo>
                  <a:pt x="4699718" y="0"/>
                </a:lnTo>
                <a:lnTo>
                  <a:pt x="4699718" y="7769766"/>
                </a:lnTo>
                <a:lnTo>
                  <a:pt x="0" y="7769766"/>
                </a:lnTo>
                <a:lnTo>
                  <a:pt x="0" y="0"/>
                </a:lnTo>
                <a:close/>
              </a:path>
            </a:pathLst>
          </a:custGeom>
          <a:blipFill>
            <a:blip r:embed="rId2"/>
            <a:stretch>
              <a:fillRect l="-81671" r="-87639" b="-5884"/>
            </a:stretch>
          </a:blipFill>
        </p:spPr>
        <p:txBody>
          <a:bodyPr/>
          <a:lstStyle/>
          <a:p>
            <a:endParaRPr lang="en-AU"/>
          </a:p>
        </p:txBody>
      </p:sp>
      <p:grpSp>
        <p:nvGrpSpPr>
          <p:cNvPr id="3" name="Group 3"/>
          <p:cNvGrpSpPr>
            <a:grpSpLocks noChangeAspect="1"/>
          </p:cNvGrpSpPr>
          <p:nvPr/>
        </p:nvGrpSpPr>
        <p:grpSpPr>
          <a:xfrm>
            <a:off x="12379470" y="1028700"/>
            <a:ext cx="5450725" cy="5246370"/>
            <a:chOff x="30480" y="591820"/>
            <a:chExt cx="12736830" cy="12259310"/>
          </a:xfrm>
        </p:grpSpPr>
        <p:sp>
          <p:nvSpPr>
            <p:cNvPr id="4" name="Freeform 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0EEED"/>
            </a:solidFill>
            <a:ln w="12700">
              <a:noFill/>
            </a:ln>
          </p:spPr>
          <p:txBody>
            <a:bodyPr/>
            <a:lstStyle/>
            <a:p>
              <a:endParaRPr lang="en-AU"/>
            </a:p>
          </p:txBody>
        </p:sp>
      </p:grpSp>
      <p:sp>
        <p:nvSpPr>
          <p:cNvPr id="5" name="TextBox 5"/>
          <p:cNvSpPr txBox="1"/>
          <p:nvPr/>
        </p:nvSpPr>
        <p:spPr>
          <a:xfrm>
            <a:off x="10604557" y="2930948"/>
            <a:ext cx="6299143" cy="1038170"/>
          </a:xfrm>
          <a:prstGeom prst="rect">
            <a:avLst/>
          </a:prstGeom>
        </p:spPr>
        <p:txBody>
          <a:bodyPr lIns="0" tIns="0" rIns="0" bIns="0" rtlCol="0" anchor="t">
            <a:spAutoFit/>
          </a:bodyPr>
          <a:lstStyle/>
          <a:p>
            <a:pPr marL="0" lvl="0" indent="0" algn="l">
              <a:lnSpc>
                <a:spcPts val="7649"/>
              </a:lnSpc>
              <a:spcBef>
                <a:spcPct val="0"/>
              </a:spcBef>
            </a:pPr>
            <a:r>
              <a:rPr lang="en-US" sz="8499">
                <a:solidFill>
                  <a:srgbClr val="000000"/>
                </a:solidFill>
                <a:latin typeface="Montserrat"/>
              </a:rPr>
              <a:t>Keepsake</a:t>
            </a:r>
          </a:p>
        </p:txBody>
      </p:sp>
      <p:sp>
        <p:nvSpPr>
          <p:cNvPr id="6" name="TextBox 6"/>
          <p:cNvSpPr txBox="1"/>
          <p:nvPr/>
        </p:nvSpPr>
        <p:spPr>
          <a:xfrm>
            <a:off x="10604557" y="4427423"/>
            <a:ext cx="6299143" cy="1847850"/>
          </a:xfrm>
          <a:prstGeom prst="rect">
            <a:avLst/>
          </a:prstGeom>
        </p:spPr>
        <p:txBody>
          <a:bodyPr lIns="0" tIns="0" rIns="0" bIns="0" rtlCol="0" anchor="t">
            <a:spAutoFit/>
          </a:bodyPr>
          <a:lstStyle/>
          <a:p>
            <a:pPr marL="0" lvl="0" indent="0" algn="l">
              <a:lnSpc>
                <a:spcPts val="2999"/>
              </a:lnSpc>
              <a:spcBef>
                <a:spcPct val="0"/>
              </a:spcBef>
            </a:pPr>
            <a:r>
              <a:rPr lang="en-US" sz="2499" u="none" strike="noStrike">
                <a:solidFill>
                  <a:srgbClr val="000000"/>
                </a:solidFill>
                <a:latin typeface="Montserrat"/>
              </a:rPr>
              <a:t>The Keepsake is an elegant product to help reduce the amount of items found around memorials. Families can keep these items safe and access them at any point in their visit.</a:t>
            </a:r>
          </a:p>
        </p:txBody>
      </p:sp>
      <p:sp>
        <p:nvSpPr>
          <p:cNvPr id="7" name="TextBox 7"/>
          <p:cNvSpPr txBox="1"/>
          <p:nvPr/>
        </p:nvSpPr>
        <p:spPr>
          <a:xfrm>
            <a:off x="10604557" y="6707162"/>
            <a:ext cx="6299143" cy="1847444"/>
          </a:xfrm>
          <a:prstGeom prst="rect">
            <a:avLst/>
          </a:prstGeom>
        </p:spPr>
        <p:txBody>
          <a:bodyPr lIns="0" tIns="0" rIns="0" bIns="0" rtlCol="0" anchor="t">
            <a:spAutoFit/>
          </a:bodyPr>
          <a:lstStyle/>
          <a:p>
            <a:pPr marL="539749" lvl="1" indent="-269875">
              <a:lnSpc>
                <a:spcPts val="2999"/>
              </a:lnSpc>
              <a:buFont typeface="Arial"/>
              <a:buChar char="•"/>
            </a:pPr>
            <a:r>
              <a:rPr lang="en-US" sz="2499">
                <a:solidFill>
                  <a:srgbClr val="000000"/>
                </a:solidFill>
                <a:latin typeface="Montserrat"/>
              </a:rPr>
              <a:t>Locking function</a:t>
            </a:r>
          </a:p>
          <a:p>
            <a:pPr marL="539749" lvl="1" indent="-269875">
              <a:lnSpc>
                <a:spcPts val="2999"/>
              </a:lnSpc>
              <a:buFont typeface="Arial"/>
              <a:buChar char="•"/>
            </a:pPr>
            <a:r>
              <a:rPr lang="en-US" sz="2499">
                <a:solidFill>
                  <a:srgbClr val="000000"/>
                </a:solidFill>
                <a:latin typeface="Montserrat"/>
              </a:rPr>
              <a:t>Can fit adult ash containers</a:t>
            </a:r>
          </a:p>
          <a:p>
            <a:pPr marL="539749" lvl="1" indent="-269875">
              <a:lnSpc>
                <a:spcPts val="2999"/>
              </a:lnSpc>
              <a:buFont typeface="Arial"/>
              <a:buChar char="•"/>
            </a:pPr>
            <a:r>
              <a:rPr lang="en-US" sz="2499">
                <a:solidFill>
                  <a:srgbClr val="000000"/>
                </a:solidFill>
                <a:latin typeface="Montserrat"/>
              </a:rPr>
              <a:t>Uses screw pile installation</a:t>
            </a:r>
          </a:p>
          <a:p>
            <a:pPr marL="539749" lvl="1" indent="-269875">
              <a:lnSpc>
                <a:spcPts val="2999"/>
              </a:lnSpc>
              <a:buFont typeface="Arial"/>
              <a:buChar char="•"/>
            </a:pPr>
            <a:r>
              <a:rPr lang="en-US" sz="2499">
                <a:solidFill>
                  <a:srgbClr val="000000"/>
                </a:solidFill>
                <a:latin typeface="Montserrat"/>
              </a:rPr>
              <a:t>Variety of designs</a:t>
            </a:r>
          </a:p>
          <a:p>
            <a:pPr marL="539749" lvl="1" indent="-269875" algn="l">
              <a:lnSpc>
                <a:spcPts val="2999"/>
              </a:lnSpc>
              <a:buFont typeface="Arial"/>
              <a:buChar char="•"/>
            </a:pPr>
            <a:r>
              <a:rPr lang="en-US" sz="2499">
                <a:solidFill>
                  <a:srgbClr val="000000"/>
                </a:solidFill>
                <a:latin typeface="Montserrat"/>
              </a:rPr>
              <a:t>3 sizes</a:t>
            </a:r>
          </a:p>
        </p:txBody>
      </p:sp>
      <p:sp>
        <p:nvSpPr>
          <p:cNvPr id="8" name="Freeform 8"/>
          <p:cNvSpPr/>
          <p:nvPr/>
        </p:nvSpPr>
        <p:spPr>
          <a:xfrm>
            <a:off x="257320" y="300620"/>
            <a:ext cx="2824641" cy="505068"/>
          </a:xfrm>
          <a:custGeom>
            <a:avLst/>
            <a:gdLst/>
            <a:ahLst/>
            <a:cxnLst/>
            <a:rect l="l" t="t" r="r" b="b"/>
            <a:pathLst>
              <a:path w="2824641" h="505068">
                <a:moveTo>
                  <a:pt x="0" y="0"/>
                </a:moveTo>
                <a:lnTo>
                  <a:pt x="2824641" y="0"/>
                </a:lnTo>
                <a:lnTo>
                  <a:pt x="2824641" y="505068"/>
                </a:lnTo>
                <a:lnTo>
                  <a:pt x="0" y="505068"/>
                </a:lnTo>
                <a:lnTo>
                  <a:pt x="0" y="0"/>
                </a:lnTo>
                <a:close/>
              </a:path>
            </a:pathLst>
          </a:custGeom>
          <a:blipFill>
            <a:blip r:embed="rId3"/>
            <a:stretch>
              <a:fillRect/>
            </a:stretch>
          </a:blipFill>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487</Words>
  <Application>Microsoft Office PowerPoint</Application>
  <PresentationFormat>Custom</PresentationFormat>
  <Paragraphs>84</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Montserrat Classic</vt:lpstr>
      <vt:lpstr>Montserrat Bold</vt:lpstr>
      <vt:lpstr>Calibri</vt:lpstr>
      <vt:lpstr>Montserrat Classic Bold</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Everlon_CCASA/NSW 2023</dc:title>
  <cp:lastModifiedBy>Fenella Richards</cp:lastModifiedBy>
  <cp:revision>3</cp:revision>
  <dcterms:created xsi:type="dcterms:W3CDTF">2006-08-16T00:00:00Z</dcterms:created>
  <dcterms:modified xsi:type="dcterms:W3CDTF">2023-11-06T23:57:32Z</dcterms:modified>
  <dc:identifier>DAFyywNQdQ8</dc:identifier>
</cp:coreProperties>
</file>